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70" r:id="rId2"/>
    <p:sldId id="269" r:id="rId3"/>
    <p:sldId id="571" r:id="rId4"/>
    <p:sldId id="573" r:id="rId5"/>
    <p:sldId id="574" r:id="rId6"/>
    <p:sldId id="575" r:id="rId7"/>
    <p:sldId id="578" r:id="rId8"/>
    <p:sldId id="630" r:id="rId9"/>
    <p:sldId id="636" r:id="rId10"/>
    <p:sldId id="579" r:id="rId11"/>
    <p:sldId id="580" r:id="rId12"/>
    <p:sldId id="581" r:id="rId13"/>
    <p:sldId id="572" r:id="rId14"/>
    <p:sldId id="594" r:id="rId15"/>
    <p:sldId id="595" r:id="rId16"/>
    <p:sldId id="596" r:id="rId17"/>
    <p:sldId id="597" r:id="rId18"/>
    <p:sldId id="628" r:id="rId19"/>
    <p:sldId id="634" r:id="rId20"/>
    <p:sldId id="278" r:id="rId21"/>
    <p:sldId id="591" r:id="rId22"/>
    <p:sldId id="582" r:id="rId23"/>
    <p:sldId id="599" r:id="rId24"/>
    <p:sldId id="583" r:id="rId25"/>
    <p:sldId id="584" r:id="rId26"/>
    <p:sldId id="271" r:id="rId27"/>
    <p:sldId id="598" r:id="rId28"/>
    <p:sldId id="585" r:id="rId29"/>
    <p:sldId id="586" r:id="rId30"/>
    <p:sldId id="587" r:id="rId31"/>
    <p:sldId id="633" r:id="rId32"/>
    <p:sldId id="279" r:id="rId33"/>
    <p:sldId id="632" r:id="rId34"/>
    <p:sldId id="656" r:id="rId35"/>
    <p:sldId id="657" r:id="rId36"/>
    <p:sldId id="588" r:id="rId37"/>
    <p:sldId id="590" r:id="rId38"/>
    <p:sldId id="640" r:id="rId39"/>
    <p:sldId id="658" r:id="rId40"/>
    <p:sldId id="629" r:id="rId41"/>
    <p:sldId id="635" r:id="rId42"/>
    <p:sldId id="655" r:id="rId43"/>
    <p:sldId id="659" r:id="rId44"/>
    <p:sldId id="641" r:id="rId45"/>
    <p:sldId id="642" r:id="rId46"/>
    <p:sldId id="644" r:id="rId47"/>
    <p:sldId id="637" r:id="rId48"/>
    <p:sldId id="660" r:id="rId49"/>
    <p:sldId id="638" r:id="rId50"/>
    <p:sldId id="666" r:id="rId51"/>
    <p:sldId id="643" r:id="rId52"/>
    <p:sldId id="592" r:id="rId53"/>
    <p:sldId id="601" r:id="rId54"/>
    <p:sldId id="603" r:id="rId55"/>
    <p:sldId id="608" r:id="rId56"/>
    <p:sldId id="612" r:id="rId57"/>
    <p:sldId id="611" r:id="rId58"/>
    <p:sldId id="620" r:id="rId59"/>
    <p:sldId id="645" r:id="rId60"/>
    <p:sldId id="646" r:id="rId61"/>
    <p:sldId id="647" r:id="rId62"/>
    <p:sldId id="649" r:id="rId63"/>
    <p:sldId id="663" r:id="rId64"/>
    <p:sldId id="664" r:id="rId65"/>
    <p:sldId id="665" r:id="rId66"/>
    <p:sldId id="662" r:id="rId67"/>
    <p:sldId id="661" r:id="rId68"/>
    <p:sldId id="604" r:id="rId69"/>
    <p:sldId id="605" r:id="rId70"/>
    <p:sldId id="506" r:id="rId71"/>
    <p:sldId id="314" r:id="rId72"/>
    <p:sldId id="315" r:id="rId73"/>
    <p:sldId id="334" r:id="rId74"/>
    <p:sldId id="544" r:id="rId75"/>
    <p:sldId id="631" r:id="rId76"/>
    <p:sldId id="276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186"/>
    <a:srgbClr val="BEA97B"/>
    <a:srgbClr val="7030A0"/>
    <a:srgbClr val="461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9824" autoAdjust="0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0" d="100"/>
          <a:sy n="140" d="100"/>
        </p:scale>
        <p:origin x="36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81B59-83B0-4E3A-85F5-5CCD6CCBBC21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D9F4F873-0CEB-4A3D-9A2C-081D75C368AA}">
      <dgm:prSet phldrT="[Text]"/>
      <dgm:spPr/>
      <dgm:t>
        <a:bodyPr/>
        <a:lstStyle/>
        <a:p>
          <a:r>
            <a:rPr lang="cs-CZ" dirty="0"/>
            <a:t>Výrobce</a:t>
          </a:r>
        </a:p>
      </dgm:t>
    </dgm:pt>
    <dgm:pt modelId="{1DEEEB42-9791-4BAB-AB28-DC446C39208E}" type="parTrans" cxnId="{3A91DB9F-8E67-43B3-B405-FDEA28EAEF00}">
      <dgm:prSet/>
      <dgm:spPr/>
      <dgm:t>
        <a:bodyPr/>
        <a:lstStyle/>
        <a:p>
          <a:endParaRPr lang="cs-CZ"/>
        </a:p>
      </dgm:t>
    </dgm:pt>
    <dgm:pt modelId="{AE5F04E8-D88C-4FB8-BA8C-0FC130231F3E}" type="sibTrans" cxnId="{3A91DB9F-8E67-43B3-B405-FDEA28EAEF00}">
      <dgm:prSet/>
      <dgm:spPr/>
      <dgm:t>
        <a:bodyPr/>
        <a:lstStyle/>
        <a:p>
          <a:endParaRPr lang="cs-CZ"/>
        </a:p>
      </dgm:t>
    </dgm:pt>
    <dgm:pt modelId="{8E0B68CE-43FA-48C7-9E80-209FAA18FDE4}">
      <dgm:prSet phldrT="[Text]"/>
      <dgm:spPr/>
      <dgm:t>
        <a:bodyPr/>
        <a:lstStyle/>
        <a:p>
          <a:r>
            <a:rPr lang="cs-CZ" dirty="0"/>
            <a:t>Může být i dovozcem i distributorem</a:t>
          </a:r>
        </a:p>
      </dgm:t>
    </dgm:pt>
    <dgm:pt modelId="{27C7F866-7C28-4FA8-AE6A-56BE58E54D8E}" type="parTrans" cxnId="{8828C75B-F2FE-4A37-9CFB-4668FB51CFDD}">
      <dgm:prSet/>
      <dgm:spPr/>
      <dgm:t>
        <a:bodyPr/>
        <a:lstStyle/>
        <a:p>
          <a:endParaRPr lang="cs-CZ"/>
        </a:p>
      </dgm:t>
    </dgm:pt>
    <dgm:pt modelId="{0C47C219-2887-4793-8BA9-5DEC6C3A2CEF}" type="sibTrans" cxnId="{8828C75B-F2FE-4A37-9CFB-4668FB51CFDD}">
      <dgm:prSet/>
      <dgm:spPr/>
      <dgm:t>
        <a:bodyPr/>
        <a:lstStyle/>
        <a:p>
          <a:endParaRPr lang="cs-CZ"/>
        </a:p>
      </dgm:t>
    </dgm:pt>
    <dgm:pt modelId="{5F2DAE16-17DA-4B2D-A97E-3382B47849F0}">
      <dgm:prSet phldrT="[Text]"/>
      <dgm:spPr/>
      <dgm:t>
        <a:bodyPr/>
        <a:lstStyle/>
        <a:p>
          <a:r>
            <a:rPr lang="cs-CZ" dirty="0"/>
            <a:t>Distributor</a:t>
          </a:r>
        </a:p>
        <a:p>
          <a:r>
            <a:rPr lang="cs-CZ" dirty="0"/>
            <a:t>dovozce </a:t>
          </a:r>
        </a:p>
      </dgm:t>
    </dgm:pt>
    <dgm:pt modelId="{6C587524-04A1-480F-AB4A-5DE807A67FE9}" type="parTrans" cxnId="{FFE28ECB-D4B5-4258-80CC-EA9E969D7255}">
      <dgm:prSet/>
      <dgm:spPr/>
      <dgm:t>
        <a:bodyPr/>
        <a:lstStyle/>
        <a:p>
          <a:endParaRPr lang="cs-CZ"/>
        </a:p>
      </dgm:t>
    </dgm:pt>
    <dgm:pt modelId="{E8A2CC11-F734-400D-BD0E-0CC08C8E081C}" type="sibTrans" cxnId="{FFE28ECB-D4B5-4258-80CC-EA9E969D7255}">
      <dgm:prSet/>
      <dgm:spPr/>
      <dgm:t>
        <a:bodyPr/>
        <a:lstStyle/>
        <a:p>
          <a:endParaRPr lang="cs-CZ"/>
        </a:p>
      </dgm:t>
    </dgm:pt>
    <dgm:pt modelId="{8DC632F2-0DDE-4BF5-A89E-75157A8246CB}">
      <dgm:prSet phldrT="[Text]"/>
      <dgm:spPr/>
      <dgm:t>
        <a:bodyPr/>
        <a:lstStyle/>
        <a:p>
          <a:r>
            <a:rPr lang="cs-CZ" dirty="0"/>
            <a:t>EU </a:t>
          </a:r>
        </a:p>
      </dgm:t>
    </dgm:pt>
    <dgm:pt modelId="{1AF7084B-65CC-45D2-997C-3538DC7FA4BD}" type="parTrans" cxnId="{45FF36F6-DB94-49E2-BFDB-8DA73A89A316}">
      <dgm:prSet/>
      <dgm:spPr/>
      <dgm:t>
        <a:bodyPr/>
        <a:lstStyle/>
        <a:p>
          <a:endParaRPr lang="cs-CZ"/>
        </a:p>
      </dgm:t>
    </dgm:pt>
    <dgm:pt modelId="{30290407-CE73-4B0E-B8CC-66766398B5A8}" type="sibTrans" cxnId="{45FF36F6-DB94-49E2-BFDB-8DA73A89A316}">
      <dgm:prSet/>
      <dgm:spPr/>
      <dgm:t>
        <a:bodyPr/>
        <a:lstStyle/>
        <a:p>
          <a:endParaRPr lang="cs-CZ"/>
        </a:p>
      </dgm:t>
    </dgm:pt>
    <dgm:pt modelId="{BECB6CD2-EAF2-4545-8DE0-DA4CF1AA84F0}">
      <dgm:prSet phldrT="[Text]"/>
      <dgm:spPr/>
      <dgm:t>
        <a:bodyPr/>
        <a:lstStyle/>
        <a:p>
          <a:r>
            <a:rPr lang="cs-CZ" dirty="0"/>
            <a:t>Výdejce</a:t>
          </a:r>
        </a:p>
      </dgm:t>
    </dgm:pt>
    <dgm:pt modelId="{9D560211-9D44-451C-B355-E37B607F136A}" type="parTrans" cxnId="{A106F1C2-AEB5-4800-ABBA-65BFB26D0D34}">
      <dgm:prSet/>
      <dgm:spPr/>
      <dgm:t>
        <a:bodyPr/>
        <a:lstStyle/>
        <a:p>
          <a:endParaRPr lang="cs-CZ"/>
        </a:p>
      </dgm:t>
    </dgm:pt>
    <dgm:pt modelId="{77B10E3E-B454-4FD3-A3A2-1600EE1353BD}" type="sibTrans" cxnId="{A106F1C2-AEB5-4800-ABBA-65BFB26D0D34}">
      <dgm:prSet/>
      <dgm:spPr/>
      <dgm:t>
        <a:bodyPr/>
        <a:lstStyle/>
        <a:p>
          <a:endParaRPr lang="cs-CZ"/>
        </a:p>
      </dgm:t>
    </dgm:pt>
    <dgm:pt modelId="{8E343733-444A-4B74-936A-01AB76A7BD43}">
      <dgm:prSet phldrT="[Text]"/>
      <dgm:spPr/>
      <dgm:t>
        <a:bodyPr/>
        <a:lstStyle/>
        <a:p>
          <a:r>
            <a:rPr lang="cs-CZ" dirty="0"/>
            <a:t>Výdejna ZP</a:t>
          </a:r>
        </a:p>
      </dgm:t>
    </dgm:pt>
    <dgm:pt modelId="{456BD234-1D10-481D-A6FC-947C42AA8791}" type="parTrans" cxnId="{9B5EDECF-F7CD-45F5-ACFB-9D0BCC417550}">
      <dgm:prSet/>
      <dgm:spPr/>
      <dgm:t>
        <a:bodyPr/>
        <a:lstStyle/>
        <a:p>
          <a:endParaRPr lang="cs-CZ"/>
        </a:p>
      </dgm:t>
    </dgm:pt>
    <dgm:pt modelId="{5E790BD6-3649-4904-B530-FB0279E6E7DD}" type="sibTrans" cxnId="{9B5EDECF-F7CD-45F5-ACFB-9D0BCC417550}">
      <dgm:prSet/>
      <dgm:spPr/>
      <dgm:t>
        <a:bodyPr/>
        <a:lstStyle/>
        <a:p>
          <a:endParaRPr lang="cs-CZ"/>
        </a:p>
      </dgm:t>
    </dgm:pt>
    <dgm:pt modelId="{B6E0BD5E-1178-46DA-9BA0-2EC1322E2621}">
      <dgm:prSet phldrT="[Text]"/>
      <dgm:spPr/>
      <dgm:t>
        <a:bodyPr/>
        <a:lstStyle/>
        <a:p>
          <a:r>
            <a:rPr lang="cs-CZ" dirty="0"/>
            <a:t>3. země</a:t>
          </a:r>
        </a:p>
      </dgm:t>
    </dgm:pt>
    <dgm:pt modelId="{94DF4D23-417C-4B3A-B8E5-7069B8D3DF0A}" type="parTrans" cxnId="{39070D2B-A314-4F4B-9770-B2B312C4171F}">
      <dgm:prSet/>
      <dgm:spPr/>
      <dgm:t>
        <a:bodyPr/>
        <a:lstStyle/>
        <a:p>
          <a:endParaRPr lang="cs-CZ"/>
        </a:p>
      </dgm:t>
    </dgm:pt>
    <dgm:pt modelId="{8AD7CCA0-A396-4CA4-A424-AF254CEC835C}" type="sibTrans" cxnId="{39070D2B-A314-4F4B-9770-B2B312C4171F}">
      <dgm:prSet/>
      <dgm:spPr/>
      <dgm:t>
        <a:bodyPr/>
        <a:lstStyle/>
        <a:p>
          <a:endParaRPr lang="cs-CZ"/>
        </a:p>
      </dgm:t>
    </dgm:pt>
    <dgm:pt modelId="{69E08753-2F19-42C9-AD5C-934209D1F2EA}">
      <dgm:prSet phldrT="[Text]"/>
      <dgm:spPr/>
      <dgm:t>
        <a:bodyPr/>
        <a:lstStyle/>
        <a:p>
          <a:r>
            <a:rPr lang="cs-CZ" dirty="0"/>
            <a:t>Lékárna</a:t>
          </a:r>
        </a:p>
      </dgm:t>
    </dgm:pt>
    <dgm:pt modelId="{759A1B0C-34C9-4982-8131-AD10D2C4D85D}" type="parTrans" cxnId="{BF8F0480-E73B-4C45-AB51-5F7FD8507CC3}">
      <dgm:prSet/>
      <dgm:spPr/>
      <dgm:t>
        <a:bodyPr/>
        <a:lstStyle/>
        <a:p>
          <a:endParaRPr lang="cs-CZ"/>
        </a:p>
      </dgm:t>
    </dgm:pt>
    <dgm:pt modelId="{B82571C5-5B32-4D6B-BA73-04D4A1FC92B0}" type="sibTrans" cxnId="{BF8F0480-E73B-4C45-AB51-5F7FD8507CC3}">
      <dgm:prSet/>
      <dgm:spPr/>
      <dgm:t>
        <a:bodyPr/>
        <a:lstStyle/>
        <a:p>
          <a:endParaRPr lang="cs-CZ"/>
        </a:p>
      </dgm:t>
    </dgm:pt>
    <dgm:pt modelId="{66BDE0C0-4209-48D1-A287-B11EB2FDFC95}">
      <dgm:prSet phldrT="[Text]"/>
      <dgm:spPr/>
      <dgm:t>
        <a:bodyPr/>
        <a:lstStyle/>
        <a:p>
          <a:r>
            <a:rPr lang="cs-CZ" dirty="0"/>
            <a:t>Zásilkový výdej</a:t>
          </a:r>
        </a:p>
      </dgm:t>
    </dgm:pt>
    <dgm:pt modelId="{82D6E600-9EBE-4221-AA87-11D4CEC253C9}" type="parTrans" cxnId="{2C528F1D-B27D-4D12-AA65-9883534A1DAB}">
      <dgm:prSet/>
      <dgm:spPr/>
      <dgm:t>
        <a:bodyPr/>
        <a:lstStyle/>
        <a:p>
          <a:endParaRPr lang="cs-CZ"/>
        </a:p>
      </dgm:t>
    </dgm:pt>
    <dgm:pt modelId="{4AD3F16E-6805-4E87-9AD8-ECDB77C0E99B}" type="sibTrans" cxnId="{2C528F1D-B27D-4D12-AA65-9883534A1DAB}">
      <dgm:prSet/>
      <dgm:spPr/>
      <dgm:t>
        <a:bodyPr/>
        <a:lstStyle/>
        <a:p>
          <a:endParaRPr lang="cs-CZ"/>
        </a:p>
      </dgm:t>
    </dgm:pt>
    <dgm:pt modelId="{E23DB46A-3506-4F41-AC86-8EFD90000328}">
      <dgm:prSet/>
      <dgm:spPr/>
      <dgm:t>
        <a:bodyPr/>
        <a:lstStyle/>
        <a:p>
          <a:r>
            <a:rPr lang="cs-CZ" dirty="0"/>
            <a:t>Zdravotnické zařízení</a:t>
          </a:r>
        </a:p>
      </dgm:t>
    </dgm:pt>
    <dgm:pt modelId="{F8061E19-3227-4908-99D8-DB81829D77BE}" type="parTrans" cxnId="{47B48C8C-D170-4604-B56D-BCC4660944BC}">
      <dgm:prSet/>
      <dgm:spPr/>
      <dgm:t>
        <a:bodyPr/>
        <a:lstStyle/>
        <a:p>
          <a:endParaRPr lang="cs-CZ"/>
        </a:p>
      </dgm:t>
    </dgm:pt>
    <dgm:pt modelId="{AD073447-141A-4B5D-9462-F7BF2D5EB69E}" type="sibTrans" cxnId="{47B48C8C-D170-4604-B56D-BCC4660944BC}">
      <dgm:prSet/>
      <dgm:spPr/>
      <dgm:t>
        <a:bodyPr/>
        <a:lstStyle/>
        <a:p>
          <a:endParaRPr lang="cs-CZ"/>
        </a:p>
      </dgm:t>
    </dgm:pt>
    <dgm:pt modelId="{87929820-DED5-44E9-97BB-9DD3A6FC4109}">
      <dgm:prSet/>
      <dgm:spPr/>
      <dgm:t>
        <a:bodyPr/>
        <a:lstStyle/>
        <a:p>
          <a:r>
            <a:rPr lang="cs-CZ" dirty="0"/>
            <a:t>Oddělení</a:t>
          </a:r>
        </a:p>
      </dgm:t>
    </dgm:pt>
    <dgm:pt modelId="{D2BA1871-7F4B-4929-98DD-14681349B8AF}" type="parTrans" cxnId="{C60A313A-B4F7-416E-BA74-391687EE68FB}">
      <dgm:prSet/>
      <dgm:spPr/>
      <dgm:t>
        <a:bodyPr/>
        <a:lstStyle/>
        <a:p>
          <a:endParaRPr lang="cs-CZ"/>
        </a:p>
      </dgm:t>
    </dgm:pt>
    <dgm:pt modelId="{BC50EEC8-7065-4445-9AAE-8735B1375ACC}" type="sibTrans" cxnId="{C60A313A-B4F7-416E-BA74-391687EE68FB}">
      <dgm:prSet/>
      <dgm:spPr/>
      <dgm:t>
        <a:bodyPr/>
        <a:lstStyle/>
        <a:p>
          <a:endParaRPr lang="cs-CZ"/>
        </a:p>
      </dgm:t>
    </dgm:pt>
    <dgm:pt modelId="{DE178BF6-D71E-4941-A842-A4150B073040}">
      <dgm:prSet/>
      <dgm:spPr/>
      <dgm:t>
        <a:bodyPr/>
        <a:lstStyle/>
        <a:p>
          <a:r>
            <a:rPr lang="cs-CZ" dirty="0"/>
            <a:t>Kliniky </a:t>
          </a:r>
        </a:p>
      </dgm:t>
    </dgm:pt>
    <dgm:pt modelId="{5DA7FA4B-5707-4E2D-B0FD-0B28141EAC0D}" type="parTrans" cxnId="{B9AE16C9-4372-4386-B246-F2FCD91EB69D}">
      <dgm:prSet/>
      <dgm:spPr/>
      <dgm:t>
        <a:bodyPr/>
        <a:lstStyle/>
        <a:p>
          <a:endParaRPr lang="cs-CZ"/>
        </a:p>
      </dgm:t>
    </dgm:pt>
    <dgm:pt modelId="{08013D51-FE31-4F26-9742-F337F3F7B308}" type="sibTrans" cxnId="{B9AE16C9-4372-4386-B246-F2FCD91EB69D}">
      <dgm:prSet/>
      <dgm:spPr/>
      <dgm:t>
        <a:bodyPr/>
        <a:lstStyle/>
        <a:p>
          <a:endParaRPr lang="cs-CZ"/>
        </a:p>
      </dgm:t>
    </dgm:pt>
    <dgm:pt modelId="{F19BC937-2BEC-4BE0-BC35-B509651BF465}">
      <dgm:prSet/>
      <dgm:spPr/>
      <dgm:t>
        <a:bodyPr/>
        <a:lstStyle/>
        <a:p>
          <a:r>
            <a:rPr lang="cs-CZ" dirty="0"/>
            <a:t>Pacient</a:t>
          </a:r>
        </a:p>
      </dgm:t>
    </dgm:pt>
    <dgm:pt modelId="{3E6C2454-625B-43FB-A82F-273712949C2D}" type="parTrans" cxnId="{61EF82D0-8C5E-4820-AEAC-705F03597073}">
      <dgm:prSet/>
      <dgm:spPr/>
      <dgm:t>
        <a:bodyPr/>
        <a:lstStyle/>
        <a:p>
          <a:endParaRPr lang="cs-CZ"/>
        </a:p>
      </dgm:t>
    </dgm:pt>
    <dgm:pt modelId="{D3197569-07BE-4C91-A31A-353B68B70BEC}" type="sibTrans" cxnId="{61EF82D0-8C5E-4820-AEAC-705F03597073}">
      <dgm:prSet/>
      <dgm:spPr/>
      <dgm:t>
        <a:bodyPr/>
        <a:lstStyle/>
        <a:p>
          <a:endParaRPr lang="cs-CZ"/>
        </a:p>
      </dgm:t>
    </dgm:pt>
    <dgm:pt modelId="{DF935535-F2A5-4869-BCB3-31E7D4C85AFF}">
      <dgm:prSet/>
      <dgm:spPr/>
      <dgm:t>
        <a:bodyPr/>
        <a:lstStyle/>
        <a:p>
          <a:r>
            <a:rPr lang="cs-CZ" dirty="0"/>
            <a:t>Samoplátce</a:t>
          </a:r>
        </a:p>
      </dgm:t>
    </dgm:pt>
    <dgm:pt modelId="{BB915808-E408-47AB-AB2E-FFEE6C2DB0A8}" type="parTrans" cxnId="{AB199B2B-F91F-4139-B08D-D82EE9345C32}">
      <dgm:prSet/>
      <dgm:spPr/>
      <dgm:t>
        <a:bodyPr/>
        <a:lstStyle/>
        <a:p>
          <a:endParaRPr lang="cs-CZ"/>
        </a:p>
      </dgm:t>
    </dgm:pt>
    <dgm:pt modelId="{9706EEEB-A979-4841-B732-CC211C6BA437}" type="sibTrans" cxnId="{AB199B2B-F91F-4139-B08D-D82EE9345C32}">
      <dgm:prSet/>
      <dgm:spPr/>
      <dgm:t>
        <a:bodyPr/>
        <a:lstStyle/>
        <a:p>
          <a:endParaRPr lang="cs-CZ"/>
        </a:p>
      </dgm:t>
    </dgm:pt>
    <dgm:pt modelId="{A3EBC758-BC11-4567-AB60-3D32B109E272}">
      <dgm:prSet/>
      <dgm:spPr/>
      <dgm:t>
        <a:bodyPr/>
        <a:lstStyle/>
        <a:p>
          <a:r>
            <a:rPr lang="cs-CZ" dirty="0"/>
            <a:t>Poukaz</a:t>
          </a:r>
        </a:p>
      </dgm:t>
    </dgm:pt>
    <dgm:pt modelId="{0B69E9AB-DD86-426A-AFB8-1BA347E0538F}" type="parTrans" cxnId="{E6394E9C-DD9F-4031-A3A3-6898EFB0F300}">
      <dgm:prSet/>
      <dgm:spPr/>
      <dgm:t>
        <a:bodyPr/>
        <a:lstStyle/>
        <a:p>
          <a:endParaRPr lang="cs-CZ"/>
        </a:p>
      </dgm:t>
    </dgm:pt>
    <dgm:pt modelId="{572F1CC5-D75B-424E-B322-3F53A5580194}" type="sibTrans" cxnId="{E6394E9C-DD9F-4031-A3A3-6898EFB0F300}">
      <dgm:prSet/>
      <dgm:spPr/>
      <dgm:t>
        <a:bodyPr/>
        <a:lstStyle/>
        <a:p>
          <a:endParaRPr lang="cs-CZ"/>
        </a:p>
      </dgm:t>
    </dgm:pt>
    <dgm:pt modelId="{9867A371-0982-46C6-9BA1-7620805EFC36}">
      <dgm:prSet/>
      <dgm:spPr/>
      <dgm:t>
        <a:bodyPr/>
        <a:lstStyle/>
        <a:p>
          <a:r>
            <a:rPr lang="cs-CZ" dirty="0"/>
            <a:t>E-poukaz</a:t>
          </a:r>
        </a:p>
      </dgm:t>
    </dgm:pt>
    <dgm:pt modelId="{D581284B-5030-4689-B060-CC2CEBE492A1}" type="parTrans" cxnId="{34240442-E301-4B98-924C-12EE879232F7}">
      <dgm:prSet/>
      <dgm:spPr/>
      <dgm:t>
        <a:bodyPr/>
        <a:lstStyle/>
        <a:p>
          <a:endParaRPr lang="cs-CZ"/>
        </a:p>
      </dgm:t>
    </dgm:pt>
    <dgm:pt modelId="{48369E3A-3773-4E56-8902-697212054435}" type="sibTrans" cxnId="{34240442-E301-4B98-924C-12EE879232F7}">
      <dgm:prSet/>
      <dgm:spPr/>
      <dgm:t>
        <a:bodyPr/>
        <a:lstStyle/>
        <a:p>
          <a:endParaRPr lang="cs-CZ"/>
        </a:p>
      </dgm:t>
    </dgm:pt>
    <dgm:pt modelId="{9D247537-120B-45BA-966C-D16DDB5B9A09}" type="pres">
      <dgm:prSet presAssocID="{6A981B59-83B0-4E3A-85F5-5CCD6CCBBC21}" presName="rootnode" presStyleCnt="0">
        <dgm:presLayoutVars>
          <dgm:chMax/>
          <dgm:chPref/>
          <dgm:dir/>
          <dgm:animLvl val="lvl"/>
        </dgm:presLayoutVars>
      </dgm:prSet>
      <dgm:spPr/>
    </dgm:pt>
    <dgm:pt modelId="{28A5B857-0B4C-4F75-B31F-696D3DB9BB1B}" type="pres">
      <dgm:prSet presAssocID="{D9F4F873-0CEB-4A3D-9A2C-081D75C368AA}" presName="composite" presStyleCnt="0"/>
      <dgm:spPr/>
    </dgm:pt>
    <dgm:pt modelId="{02E32096-4A8D-47D1-B27B-40C09121A9DD}" type="pres">
      <dgm:prSet presAssocID="{D9F4F873-0CEB-4A3D-9A2C-081D75C368AA}" presName="LShape" presStyleLbl="alignNode1" presStyleIdx="0" presStyleCnt="9"/>
      <dgm:spPr/>
    </dgm:pt>
    <dgm:pt modelId="{401F0976-2CB8-4295-8D6A-E8B9D14F4193}" type="pres">
      <dgm:prSet presAssocID="{D9F4F873-0CEB-4A3D-9A2C-081D75C368AA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E08929A9-82BA-4DF7-99A5-D9323948CA55}" type="pres">
      <dgm:prSet presAssocID="{D9F4F873-0CEB-4A3D-9A2C-081D75C368AA}" presName="Triangle" presStyleLbl="alignNode1" presStyleIdx="1" presStyleCnt="9"/>
      <dgm:spPr/>
    </dgm:pt>
    <dgm:pt modelId="{B5C67F4F-E3D7-4E59-8910-E9490B812199}" type="pres">
      <dgm:prSet presAssocID="{AE5F04E8-D88C-4FB8-BA8C-0FC130231F3E}" presName="sibTrans" presStyleCnt="0"/>
      <dgm:spPr/>
    </dgm:pt>
    <dgm:pt modelId="{DC986D1F-4D50-4B2F-8B0B-404AF84B5E2A}" type="pres">
      <dgm:prSet presAssocID="{AE5F04E8-D88C-4FB8-BA8C-0FC130231F3E}" presName="space" presStyleCnt="0"/>
      <dgm:spPr/>
    </dgm:pt>
    <dgm:pt modelId="{9DD2B789-0320-4BE4-9440-A6DC924FC428}" type="pres">
      <dgm:prSet presAssocID="{5F2DAE16-17DA-4B2D-A97E-3382B47849F0}" presName="composite" presStyleCnt="0"/>
      <dgm:spPr/>
    </dgm:pt>
    <dgm:pt modelId="{A6738C5C-FD7A-4B44-ABC7-D9ADECE4B8C7}" type="pres">
      <dgm:prSet presAssocID="{5F2DAE16-17DA-4B2D-A97E-3382B47849F0}" presName="LShape" presStyleLbl="alignNode1" presStyleIdx="2" presStyleCnt="9"/>
      <dgm:spPr/>
    </dgm:pt>
    <dgm:pt modelId="{68CA2243-4053-40AC-A059-E7D2087D56A8}" type="pres">
      <dgm:prSet presAssocID="{5F2DAE16-17DA-4B2D-A97E-3382B47849F0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7685761C-C9F6-44AB-B456-E17009D738C1}" type="pres">
      <dgm:prSet presAssocID="{5F2DAE16-17DA-4B2D-A97E-3382B47849F0}" presName="Triangle" presStyleLbl="alignNode1" presStyleIdx="3" presStyleCnt="9"/>
      <dgm:spPr/>
    </dgm:pt>
    <dgm:pt modelId="{F334BC8A-0DE8-4B1D-909C-A923FB4557FE}" type="pres">
      <dgm:prSet presAssocID="{E8A2CC11-F734-400D-BD0E-0CC08C8E081C}" presName="sibTrans" presStyleCnt="0"/>
      <dgm:spPr/>
    </dgm:pt>
    <dgm:pt modelId="{7664F14D-B1C9-40F3-BBAA-190EDFB82D61}" type="pres">
      <dgm:prSet presAssocID="{E8A2CC11-F734-400D-BD0E-0CC08C8E081C}" presName="space" presStyleCnt="0"/>
      <dgm:spPr/>
    </dgm:pt>
    <dgm:pt modelId="{B690B158-6A1F-41CC-9FE4-FE0B56B29D22}" type="pres">
      <dgm:prSet presAssocID="{BECB6CD2-EAF2-4545-8DE0-DA4CF1AA84F0}" presName="composite" presStyleCnt="0"/>
      <dgm:spPr/>
    </dgm:pt>
    <dgm:pt modelId="{8627F93D-FFD1-4C38-8419-5C36ABB2F30A}" type="pres">
      <dgm:prSet presAssocID="{BECB6CD2-EAF2-4545-8DE0-DA4CF1AA84F0}" presName="LShape" presStyleLbl="alignNode1" presStyleIdx="4" presStyleCnt="9"/>
      <dgm:spPr/>
    </dgm:pt>
    <dgm:pt modelId="{63B11E13-B967-40D6-B63C-663E3AA9350C}" type="pres">
      <dgm:prSet presAssocID="{BECB6CD2-EAF2-4545-8DE0-DA4CF1AA84F0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BC1F681-7B0C-4A73-8A2E-AD19BD8A1D75}" type="pres">
      <dgm:prSet presAssocID="{BECB6CD2-EAF2-4545-8DE0-DA4CF1AA84F0}" presName="Triangle" presStyleLbl="alignNode1" presStyleIdx="5" presStyleCnt="9"/>
      <dgm:spPr/>
    </dgm:pt>
    <dgm:pt modelId="{64F64DD4-80C2-4AC6-902B-F1A809E15883}" type="pres">
      <dgm:prSet presAssocID="{77B10E3E-B454-4FD3-A3A2-1600EE1353BD}" presName="sibTrans" presStyleCnt="0"/>
      <dgm:spPr/>
    </dgm:pt>
    <dgm:pt modelId="{AB2ACEB8-6EDE-4796-B3EE-F010F4CB8EEF}" type="pres">
      <dgm:prSet presAssocID="{77B10E3E-B454-4FD3-A3A2-1600EE1353BD}" presName="space" presStyleCnt="0"/>
      <dgm:spPr/>
    </dgm:pt>
    <dgm:pt modelId="{5EA0F600-0D4F-4CDF-B931-62B2416C9971}" type="pres">
      <dgm:prSet presAssocID="{E23DB46A-3506-4F41-AC86-8EFD90000328}" presName="composite" presStyleCnt="0"/>
      <dgm:spPr/>
    </dgm:pt>
    <dgm:pt modelId="{A4B8BA78-66FA-4E97-9724-7FCC73BCE0DE}" type="pres">
      <dgm:prSet presAssocID="{E23DB46A-3506-4F41-AC86-8EFD90000328}" presName="LShape" presStyleLbl="alignNode1" presStyleIdx="6" presStyleCnt="9"/>
      <dgm:spPr/>
    </dgm:pt>
    <dgm:pt modelId="{11326953-D7F2-4EF1-9B4A-8C887B2816CD}" type="pres">
      <dgm:prSet presAssocID="{E23DB46A-3506-4F41-AC86-8EFD9000032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ABBCA954-F5D4-45DE-9032-713D462009FC}" type="pres">
      <dgm:prSet presAssocID="{E23DB46A-3506-4F41-AC86-8EFD90000328}" presName="Triangle" presStyleLbl="alignNode1" presStyleIdx="7" presStyleCnt="9"/>
      <dgm:spPr/>
    </dgm:pt>
    <dgm:pt modelId="{2CB5E4BD-5E61-429F-A08F-0391F07D2C08}" type="pres">
      <dgm:prSet presAssocID="{AD073447-141A-4B5D-9462-F7BF2D5EB69E}" presName="sibTrans" presStyleCnt="0"/>
      <dgm:spPr/>
    </dgm:pt>
    <dgm:pt modelId="{6FB351C2-656F-41FF-96E6-983F5D671766}" type="pres">
      <dgm:prSet presAssocID="{AD073447-141A-4B5D-9462-F7BF2D5EB69E}" presName="space" presStyleCnt="0"/>
      <dgm:spPr/>
    </dgm:pt>
    <dgm:pt modelId="{F58C91D7-5264-4F09-8498-3987DC42670B}" type="pres">
      <dgm:prSet presAssocID="{F19BC937-2BEC-4BE0-BC35-B509651BF465}" presName="composite" presStyleCnt="0"/>
      <dgm:spPr/>
    </dgm:pt>
    <dgm:pt modelId="{D1EA0A1C-9A89-44AF-9666-76A11EBD2D03}" type="pres">
      <dgm:prSet presAssocID="{F19BC937-2BEC-4BE0-BC35-B509651BF465}" presName="LShape" presStyleLbl="alignNode1" presStyleIdx="8" presStyleCnt="9"/>
      <dgm:spPr/>
    </dgm:pt>
    <dgm:pt modelId="{6577C554-2E5D-47B4-91A8-5AEEC6D7F3C3}" type="pres">
      <dgm:prSet presAssocID="{F19BC937-2BEC-4BE0-BC35-B509651BF465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3F7950F-EEF7-4C8F-BFC7-174BA400DD43}" type="presOf" srcId="{87929820-DED5-44E9-97BB-9DD3A6FC4109}" destId="{11326953-D7F2-4EF1-9B4A-8C887B2816CD}" srcOrd="0" destOrd="1" presId="urn:microsoft.com/office/officeart/2009/3/layout/StepUpProcess"/>
    <dgm:cxn modelId="{5FDC7712-CB38-4B32-8DD1-ED8C6F6183BC}" type="presOf" srcId="{BECB6CD2-EAF2-4545-8DE0-DA4CF1AA84F0}" destId="{63B11E13-B967-40D6-B63C-663E3AA9350C}" srcOrd="0" destOrd="0" presId="urn:microsoft.com/office/officeart/2009/3/layout/StepUpProcess"/>
    <dgm:cxn modelId="{B408341A-71FD-46BC-9E50-5D1016B72CC6}" type="presOf" srcId="{8E0B68CE-43FA-48C7-9E80-209FAA18FDE4}" destId="{401F0976-2CB8-4295-8D6A-E8B9D14F4193}" srcOrd="0" destOrd="1" presId="urn:microsoft.com/office/officeart/2009/3/layout/StepUpProcess"/>
    <dgm:cxn modelId="{2C528F1D-B27D-4D12-AA65-9883534A1DAB}" srcId="{BECB6CD2-EAF2-4545-8DE0-DA4CF1AA84F0}" destId="{66BDE0C0-4209-48D1-A287-B11EB2FDFC95}" srcOrd="2" destOrd="0" parTransId="{82D6E600-9EBE-4221-AA87-11D4CEC253C9}" sibTransId="{4AD3F16E-6805-4E87-9AD8-ECDB77C0E99B}"/>
    <dgm:cxn modelId="{27E9BF1D-2BED-4365-B702-DBBB569D0CC8}" type="presOf" srcId="{8DC632F2-0DDE-4BF5-A89E-75157A8246CB}" destId="{68CA2243-4053-40AC-A059-E7D2087D56A8}" srcOrd="0" destOrd="1" presId="urn:microsoft.com/office/officeart/2009/3/layout/StepUpProcess"/>
    <dgm:cxn modelId="{425FE724-D5F2-4A65-A895-195423F21A45}" type="presOf" srcId="{66BDE0C0-4209-48D1-A287-B11EB2FDFC95}" destId="{63B11E13-B967-40D6-B63C-663E3AA9350C}" srcOrd="0" destOrd="3" presId="urn:microsoft.com/office/officeart/2009/3/layout/StepUpProcess"/>
    <dgm:cxn modelId="{39070D2B-A314-4F4B-9770-B2B312C4171F}" srcId="{5F2DAE16-17DA-4B2D-A97E-3382B47849F0}" destId="{B6E0BD5E-1178-46DA-9BA0-2EC1322E2621}" srcOrd="1" destOrd="0" parTransId="{94DF4D23-417C-4B3A-B8E5-7069B8D3DF0A}" sibTransId="{8AD7CCA0-A396-4CA4-A424-AF254CEC835C}"/>
    <dgm:cxn modelId="{AB199B2B-F91F-4139-B08D-D82EE9345C32}" srcId="{F19BC937-2BEC-4BE0-BC35-B509651BF465}" destId="{DF935535-F2A5-4869-BCB3-31E7D4C85AFF}" srcOrd="0" destOrd="0" parTransId="{BB915808-E408-47AB-AB2E-FFEE6C2DB0A8}" sibTransId="{9706EEEB-A979-4841-B732-CC211C6BA437}"/>
    <dgm:cxn modelId="{C60A313A-B4F7-416E-BA74-391687EE68FB}" srcId="{E23DB46A-3506-4F41-AC86-8EFD90000328}" destId="{87929820-DED5-44E9-97BB-9DD3A6FC4109}" srcOrd="0" destOrd="0" parTransId="{D2BA1871-7F4B-4929-98DD-14681349B8AF}" sibTransId="{BC50EEC8-7065-4445-9AAE-8735B1375ACC}"/>
    <dgm:cxn modelId="{8828C75B-F2FE-4A37-9CFB-4668FB51CFDD}" srcId="{D9F4F873-0CEB-4A3D-9A2C-081D75C368AA}" destId="{8E0B68CE-43FA-48C7-9E80-209FAA18FDE4}" srcOrd="0" destOrd="0" parTransId="{27C7F866-7C28-4FA8-AE6A-56BE58E54D8E}" sibTransId="{0C47C219-2887-4793-8BA9-5DEC6C3A2CEF}"/>
    <dgm:cxn modelId="{6EC9075F-4491-4168-BE16-49BEE2539B85}" type="presOf" srcId="{F19BC937-2BEC-4BE0-BC35-B509651BF465}" destId="{6577C554-2E5D-47B4-91A8-5AEEC6D7F3C3}" srcOrd="0" destOrd="0" presId="urn:microsoft.com/office/officeart/2009/3/layout/StepUpProcess"/>
    <dgm:cxn modelId="{34240442-E301-4B98-924C-12EE879232F7}" srcId="{F19BC937-2BEC-4BE0-BC35-B509651BF465}" destId="{9867A371-0982-46C6-9BA1-7620805EFC36}" srcOrd="2" destOrd="0" parTransId="{D581284B-5030-4689-B060-CC2CEBE492A1}" sibTransId="{48369E3A-3773-4E56-8902-697212054435}"/>
    <dgm:cxn modelId="{A41DC446-EABA-459F-A44A-4392A943B99F}" type="presOf" srcId="{DE178BF6-D71E-4941-A842-A4150B073040}" destId="{11326953-D7F2-4EF1-9B4A-8C887B2816CD}" srcOrd="0" destOrd="2" presId="urn:microsoft.com/office/officeart/2009/3/layout/StepUpProcess"/>
    <dgm:cxn modelId="{891EB06D-F5FA-427E-93E3-8D0E52ED4623}" type="presOf" srcId="{9867A371-0982-46C6-9BA1-7620805EFC36}" destId="{6577C554-2E5D-47B4-91A8-5AEEC6D7F3C3}" srcOrd="0" destOrd="3" presId="urn:microsoft.com/office/officeart/2009/3/layout/StepUpProcess"/>
    <dgm:cxn modelId="{90FC606E-F9CC-4330-A353-945159D8102F}" type="presOf" srcId="{A3EBC758-BC11-4567-AB60-3D32B109E272}" destId="{6577C554-2E5D-47B4-91A8-5AEEC6D7F3C3}" srcOrd="0" destOrd="2" presId="urn:microsoft.com/office/officeart/2009/3/layout/StepUpProcess"/>
    <dgm:cxn modelId="{4E739550-A78E-493E-978B-2A29A27F871B}" type="presOf" srcId="{6A981B59-83B0-4E3A-85F5-5CCD6CCBBC21}" destId="{9D247537-120B-45BA-966C-D16DDB5B9A09}" srcOrd="0" destOrd="0" presId="urn:microsoft.com/office/officeart/2009/3/layout/StepUpProcess"/>
    <dgm:cxn modelId="{BF8F0480-E73B-4C45-AB51-5F7FD8507CC3}" srcId="{BECB6CD2-EAF2-4545-8DE0-DA4CF1AA84F0}" destId="{69E08753-2F19-42C9-AD5C-934209D1F2EA}" srcOrd="1" destOrd="0" parTransId="{759A1B0C-34C9-4982-8131-AD10D2C4D85D}" sibTransId="{B82571C5-5B32-4D6B-BA73-04D4A1FC92B0}"/>
    <dgm:cxn modelId="{9B202F83-9DCD-464D-9AFD-D2950B94E9D5}" type="presOf" srcId="{E23DB46A-3506-4F41-AC86-8EFD90000328}" destId="{11326953-D7F2-4EF1-9B4A-8C887B2816CD}" srcOrd="0" destOrd="0" presId="urn:microsoft.com/office/officeart/2009/3/layout/StepUpProcess"/>
    <dgm:cxn modelId="{7B2DC489-1117-49C8-9C71-66F1F288448C}" type="presOf" srcId="{5F2DAE16-17DA-4B2D-A97E-3382B47849F0}" destId="{68CA2243-4053-40AC-A059-E7D2087D56A8}" srcOrd="0" destOrd="0" presId="urn:microsoft.com/office/officeart/2009/3/layout/StepUpProcess"/>
    <dgm:cxn modelId="{47B48C8C-D170-4604-B56D-BCC4660944BC}" srcId="{6A981B59-83B0-4E3A-85F5-5CCD6CCBBC21}" destId="{E23DB46A-3506-4F41-AC86-8EFD90000328}" srcOrd="3" destOrd="0" parTransId="{F8061E19-3227-4908-99D8-DB81829D77BE}" sibTransId="{AD073447-141A-4B5D-9462-F7BF2D5EB69E}"/>
    <dgm:cxn modelId="{AE7B2096-8C21-45F3-B96C-FEADA25CCDD6}" type="presOf" srcId="{D9F4F873-0CEB-4A3D-9A2C-081D75C368AA}" destId="{401F0976-2CB8-4295-8D6A-E8B9D14F4193}" srcOrd="0" destOrd="0" presId="urn:microsoft.com/office/officeart/2009/3/layout/StepUpProcess"/>
    <dgm:cxn modelId="{E6394E9C-DD9F-4031-A3A3-6898EFB0F300}" srcId="{F19BC937-2BEC-4BE0-BC35-B509651BF465}" destId="{A3EBC758-BC11-4567-AB60-3D32B109E272}" srcOrd="1" destOrd="0" parTransId="{0B69E9AB-DD86-426A-AFB8-1BA347E0538F}" sibTransId="{572F1CC5-D75B-424E-B322-3F53A5580194}"/>
    <dgm:cxn modelId="{3A91DB9F-8E67-43B3-B405-FDEA28EAEF00}" srcId="{6A981B59-83B0-4E3A-85F5-5CCD6CCBBC21}" destId="{D9F4F873-0CEB-4A3D-9A2C-081D75C368AA}" srcOrd="0" destOrd="0" parTransId="{1DEEEB42-9791-4BAB-AB28-DC446C39208E}" sibTransId="{AE5F04E8-D88C-4FB8-BA8C-0FC130231F3E}"/>
    <dgm:cxn modelId="{4166CFBA-FA67-4199-AB99-20C9A078B549}" type="presOf" srcId="{DF935535-F2A5-4869-BCB3-31E7D4C85AFF}" destId="{6577C554-2E5D-47B4-91A8-5AEEC6D7F3C3}" srcOrd="0" destOrd="1" presId="urn:microsoft.com/office/officeart/2009/3/layout/StepUpProcess"/>
    <dgm:cxn modelId="{AD798FBF-0D68-4DD2-A3CE-14E123DE76AF}" type="presOf" srcId="{69E08753-2F19-42C9-AD5C-934209D1F2EA}" destId="{63B11E13-B967-40D6-B63C-663E3AA9350C}" srcOrd="0" destOrd="2" presId="urn:microsoft.com/office/officeart/2009/3/layout/StepUpProcess"/>
    <dgm:cxn modelId="{A106F1C2-AEB5-4800-ABBA-65BFB26D0D34}" srcId="{6A981B59-83B0-4E3A-85F5-5CCD6CCBBC21}" destId="{BECB6CD2-EAF2-4545-8DE0-DA4CF1AA84F0}" srcOrd="2" destOrd="0" parTransId="{9D560211-9D44-451C-B355-E37B607F136A}" sibTransId="{77B10E3E-B454-4FD3-A3A2-1600EE1353BD}"/>
    <dgm:cxn modelId="{B9AE16C9-4372-4386-B246-F2FCD91EB69D}" srcId="{E23DB46A-3506-4F41-AC86-8EFD90000328}" destId="{DE178BF6-D71E-4941-A842-A4150B073040}" srcOrd="1" destOrd="0" parTransId="{5DA7FA4B-5707-4E2D-B0FD-0B28141EAC0D}" sibTransId="{08013D51-FE31-4F26-9742-F337F3F7B308}"/>
    <dgm:cxn modelId="{FFE28ECB-D4B5-4258-80CC-EA9E969D7255}" srcId="{6A981B59-83B0-4E3A-85F5-5CCD6CCBBC21}" destId="{5F2DAE16-17DA-4B2D-A97E-3382B47849F0}" srcOrd="1" destOrd="0" parTransId="{6C587524-04A1-480F-AB4A-5DE807A67FE9}" sibTransId="{E8A2CC11-F734-400D-BD0E-0CC08C8E081C}"/>
    <dgm:cxn modelId="{9B5EDECF-F7CD-45F5-ACFB-9D0BCC417550}" srcId="{BECB6CD2-EAF2-4545-8DE0-DA4CF1AA84F0}" destId="{8E343733-444A-4B74-936A-01AB76A7BD43}" srcOrd="0" destOrd="0" parTransId="{456BD234-1D10-481D-A6FC-947C42AA8791}" sibTransId="{5E790BD6-3649-4904-B530-FB0279E6E7DD}"/>
    <dgm:cxn modelId="{61EF82D0-8C5E-4820-AEAC-705F03597073}" srcId="{6A981B59-83B0-4E3A-85F5-5CCD6CCBBC21}" destId="{F19BC937-2BEC-4BE0-BC35-B509651BF465}" srcOrd="4" destOrd="0" parTransId="{3E6C2454-625B-43FB-A82F-273712949C2D}" sibTransId="{D3197569-07BE-4C91-A31A-353B68B70BEC}"/>
    <dgm:cxn modelId="{45FF36F6-DB94-49E2-BFDB-8DA73A89A316}" srcId="{5F2DAE16-17DA-4B2D-A97E-3382B47849F0}" destId="{8DC632F2-0DDE-4BF5-A89E-75157A8246CB}" srcOrd="0" destOrd="0" parTransId="{1AF7084B-65CC-45D2-997C-3538DC7FA4BD}" sibTransId="{30290407-CE73-4B0E-B8CC-66766398B5A8}"/>
    <dgm:cxn modelId="{1320CCF7-BA28-4FF1-B576-7992761ED9D9}" type="presOf" srcId="{B6E0BD5E-1178-46DA-9BA0-2EC1322E2621}" destId="{68CA2243-4053-40AC-A059-E7D2087D56A8}" srcOrd="0" destOrd="2" presId="urn:microsoft.com/office/officeart/2009/3/layout/StepUpProcess"/>
    <dgm:cxn modelId="{28304DFA-28E4-4675-8435-21D3A3302B39}" type="presOf" srcId="{8E343733-444A-4B74-936A-01AB76A7BD43}" destId="{63B11E13-B967-40D6-B63C-663E3AA9350C}" srcOrd="0" destOrd="1" presId="urn:microsoft.com/office/officeart/2009/3/layout/StepUpProcess"/>
    <dgm:cxn modelId="{AD9552B4-1911-4352-B795-24D6157981AB}" type="presParOf" srcId="{9D247537-120B-45BA-966C-D16DDB5B9A09}" destId="{28A5B857-0B4C-4F75-B31F-696D3DB9BB1B}" srcOrd="0" destOrd="0" presId="urn:microsoft.com/office/officeart/2009/3/layout/StepUpProcess"/>
    <dgm:cxn modelId="{4449654B-B900-4E70-8070-410D92B8603A}" type="presParOf" srcId="{28A5B857-0B4C-4F75-B31F-696D3DB9BB1B}" destId="{02E32096-4A8D-47D1-B27B-40C09121A9DD}" srcOrd="0" destOrd="0" presId="urn:microsoft.com/office/officeart/2009/3/layout/StepUpProcess"/>
    <dgm:cxn modelId="{81872E0D-74E4-4842-BFBF-A8E1F2305966}" type="presParOf" srcId="{28A5B857-0B4C-4F75-B31F-696D3DB9BB1B}" destId="{401F0976-2CB8-4295-8D6A-E8B9D14F4193}" srcOrd="1" destOrd="0" presId="urn:microsoft.com/office/officeart/2009/3/layout/StepUpProcess"/>
    <dgm:cxn modelId="{E4A9D98F-C76D-4976-A501-C43922F8A7A6}" type="presParOf" srcId="{28A5B857-0B4C-4F75-B31F-696D3DB9BB1B}" destId="{E08929A9-82BA-4DF7-99A5-D9323948CA55}" srcOrd="2" destOrd="0" presId="urn:microsoft.com/office/officeart/2009/3/layout/StepUpProcess"/>
    <dgm:cxn modelId="{B0BE6288-6DB1-47B4-9FBE-060C9A199F1B}" type="presParOf" srcId="{9D247537-120B-45BA-966C-D16DDB5B9A09}" destId="{B5C67F4F-E3D7-4E59-8910-E9490B812199}" srcOrd="1" destOrd="0" presId="urn:microsoft.com/office/officeart/2009/3/layout/StepUpProcess"/>
    <dgm:cxn modelId="{06A5F3FE-8FF6-4D1C-B46C-DCA46A3E7495}" type="presParOf" srcId="{B5C67F4F-E3D7-4E59-8910-E9490B812199}" destId="{DC986D1F-4D50-4B2F-8B0B-404AF84B5E2A}" srcOrd="0" destOrd="0" presId="urn:microsoft.com/office/officeart/2009/3/layout/StepUpProcess"/>
    <dgm:cxn modelId="{BFAA65A1-42A8-4B83-9289-7B7260D10970}" type="presParOf" srcId="{9D247537-120B-45BA-966C-D16DDB5B9A09}" destId="{9DD2B789-0320-4BE4-9440-A6DC924FC428}" srcOrd="2" destOrd="0" presId="urn:microsoft.com/office/officeart/2009/3/layout/StepUpProcess"/>
    <dgm:cxn modelId="{930532BB-AF8D-4020-8DF9-1984F803E56D}" type="presParOf" srcId="{9DD2B789-0320-4BE4-9440-A6DC924FC428}" destId="{A6738C5C-FD7A-4B44-ABC7-D9ADECE4B8C7}" srcOrd="0" destOrd="0" presId="urn:microsoft.com/office/officeart/2009/3/layout/StepUpProcess"/>
    <dgm:cxn modelId="{C431CDD8-F0C9-4FFF-934A-2E51E5A0BCB5}" type="presParOf" srcId="{9DD2B789-0320-4BE4-9440-A6DC924FC428}" destId="{68CA2243-4053-40AC-A059-E7D2087D56A8}" srcOrd="1" destOrd="0" presId="urn:microsoft.com/office/officeart/2009/3/layout/StepUpProcess"/>
    <dgm:cxn modelId="{EF877703-868D-4B5E-AF27-CF7C5EB0E4FA}" type="presParOf" srcId="{9DD2B789-0320-4BE4-9440-A6DC924FC428}" destId="{7685761C-C9F6-44AB-B456-E17009D738C1}" srcOrd="2" destOrd="0" presId="urn:microsoft.com/office/officeart/2009/3/layout/StepUpProcess"/>
    <dgm:cxn modelId="{8BAFC805-72CC-44F1-89E1-9EBFD649D64D}" type="presParOf" srcId="{9D247537-120B-45BA-966C-D16DDB5B9A09}" destId="{F334BC8A-0DE8-4B1D-909C-A923FB4557FE}" srcOrd="3" destOrd="0" presId="urn:microsoft.com/office/officeart/2009/3/layout/StepUpProcess"/>
    <dgm:cxn modelId="{82FA216F-8363-45ED-AFAE-4E2C887F32F3}" type="presParOf" srcId="{F334BC8A-0DE8-4B1D-909C-A923FB4557FE}" destId="{7664F14D-B1C9-40F3-BBAA-190EDFB82D61}" srcOrd="0" destOrd="0" presId="urn:microsoft.com/office/officeart/2009/3/layout/StepUpProcess"/>
    <dgm:cxn modelId="{3D9098A8-80F4-4498-97C1-A140B1BD182E}" type="presParOf" srcId="{9D247537-120B-45BA-966C-D16DDB5B9A09}" destId="{B690B158-6A1F-41CC-9FE4-FE0B56B29D22}" srcOrd="4" destOrd="0" presId="urn:microsoft.com/office/officeart/2009/3/layout/StepUpProcess"/>
    <dgm:cxn modelId="{303A5283-DBE3-4BC1-92B8-66AD547EB93D}" type="presParOf" srcId="{B690B158-6A1F-41CC-9FE4-FE0B56B29D22}" destId="{8627F93D-FFD1-4C38-8419-5C36ABB2F30A}" srcOrd="0" destOrd="0" presId="urn:microsoft.com/office/officeart/2009/3/layout/StepUpProcess"/>
    <dgm:cxn modelId="{DB130E6D-F61D-46D9-8BED-58899FF2EBD1}" type="presParOf" srcId="{B690B158-6A1F-41CC-9FE4-FE0B56B29D22}" destId="{63B11E13-B967-40D6-B63C-663E3AA9350C}" srcOrd="1" destOrd="0" presId="urn:microsoft.com/office/officeart/2009/3/layout/StepUpProcess"/>
    <dgm:cxn modelId="{C9271028-BCB2-40E1-843F-A8D46B602137}" type="presParOf" srcId="{B690B158-6A1F-41CC-9FE4-FE0B56B29D22}" destId="{BBC1F681-7B0C-4A73-8A2E-AD19BD8A1D75}" srcOrd="2" destOrd="0" presId="urn:microsoft.com/office/officeart/2009/3/layout/StepUpProcess"/>
    <dgm:cxn modelId="{48D3B5AF-7475-42DC-BE69-792ABAC833E1}" type="presParOf" srcId="{9D247537-120B-45BA-966C-D16DDB5B9A09}" destId="{64F64DD4-80C2-4AC6-902B-F1A809E15883}" srcOrd="5" destOrd="0" presId="urn:microsoft.com/office/officeart/2009/3/layout/StepUpProcess"/>
    <dgm:cxn modelId="{C8D264A2-D789-4EC9-A73D-4DB71EC1C462}" type="presParOf" srcId="{64F64DD4-80C2-4AC6-902B-F1A809E15883}" destId="{AB2ACEB8-6EDE-4796-B3EE-F010F4CB8EEF}" srcOrd="0" destOrd="0" presId="urn:microsoft.com/office/officeart/2009/3/layout/StepUpProcess"/>
    <dgm:cxn modelId="{1918E127-512F-424C-B74B-E443584873C0}" type="presParOf" srcId="{9D247537-120B-45BA-966C-D16DDB5B9A09}" destId="{5EA0F600-0D4F-4CDF-B931-62B2416C9971}" srcOrd="6" destOrd="0" presId="urn:microsoft.com/office/officeart/2009/3/layout/StepUpProcess"/>
    <dgm:cxn modelId="{E3FDCBE8-F008-4423-9799-30D6B1E3B30B}" type="presParOf" srcId="{5EA0F600-0D4F-4CDF-B931-62B2416C9971}" destId="{A4B8BA78-66FA-4E97-9724-7FCC73BCE0DE}" srcOrd="0" destOrd="0" presId="urn:microsoft.com/office/officeart/2009/3/layout/StepUpProcess"/>
    <dgm:cxn modelId="{2DBA02CF-67B9-4E4F-A867-E0E5C5979A30}" type="presParOf" srcId="{5EA0F600-0D4F-4CDF-B931-62B2416C9971}" destId="{11326953-D7F2-4EF1-9B4A-8C887B2816CD}" srcOrd="1" destOrd="0" presId="urn:microsoft.com/office/officeart/2009/3/layout/StepUpProcess"/>
    <dgm:cxn modelId="{2C2C4CE0-C9B5-4080-977B-AED57B36A6CF}" type="presParOf" srcId="{5EA0F600-0D4F-4CDF-B931-62B2416C9971}" destId="{ABBCA954-F5D4-45DE-9032-713D462009FC}" srcOrd="2" destOrd="0" presId="urn:microsoft.com/office/officeart/2009/3/layout/StepUpProcess"/>
    <dgm:cxn modelId="{0A20DEF9-8ED4-4C49-860E-25EFCB7768F5}" type="presParOf" srcId="{9D247537-120B-45BA-966C-D16DDB5B9A09}" destId="{2CB5E4BD-5E61-429F-A08F-0391F07D2C08}" srcOrd="7" destOrd="0" presId="urn:microsoft.com/office/officeart/2009/3/layout/StepUpProcess"/>
    <dgm:cxn modelId="{197C8E77-21B3-4986-803A-04C8332CF433}" type="presParOf" srcId="{2CB5E4BD-5E61-429F-A08F-0391F07D2C08}" destId="{6FB351C2-656F-41FF-96E6-983F5D671766}" srcOrd="0" destOrd="0" presId="urn:microsoft.com/office/officeart/2009/3/layout/StepUpProcess"/>
    <dgm:cxn modelId="{7D743E9D-6053-4228-A0FD-C4313BAA306E}" type="presParOf" srcId="{9D247537-120B-45BA-966C-D16DDB5B9A09}" destId="{F58C91D7-5264-4F09-8498-3987DC42670B}" srcOrd="8" destOrd="0" presId="urn:microsoft.com/office/officeart/2009/3/layout/StepUpProcess"/>
    <dgm:cxn modelId="{565CC69F-20B9-4D0E-8E04-10A686E3229A}" type="presParOf" srcId="{F58C91D7-5264-4F09-8498-3987DC42670B}" destId="{D1EA0A1C-9A89-44AF-9666-76A11EBD2D03}" srcOrd="0" destOrd="0" presId="urn:microsoft.com/office/officeart/2009/3/layout/StepUpProcess"/>
    <dgm:cxn modelId="{7CC3138A-17D8-4B65-8BB4-D69435A8D014}" type="presParOf" srcId="{F58C91D7-5264-4F09-8498-3987DC42670B}" destId="{6577C554-2E5D-47B4-91A8-5AEEC6D7F3C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102658-F81F-4645-B37F-EE88BF05E556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39F7C056-D670-4C5B-9270-6275B1093AB7}">
      <dgm:prSet phldrT="[Text]"/>
      <dgm:spPr/>
      <dgm:t>
        <a:bodyPr/>
        <a:lstStyle/>
        <a:p>
          <a:r>
            <a:rPr lang="cs-CZ" dirty="0"/>
            <a:t>RZPRO</a:t>
          </a:r>
        </a:p>
      </dgm:t>
    </dgm:pt>
    <dgm:pt modelId="{C0C5C9F1-DB03-4AAC-834A-8EE3FE78E90D}" type="parTrans" cxnId="{CD4FDA71-96B6-48D4-8B28-785EED828311}">
      <dgm:prSet/>
      <dgm:spPr/>
      <dgm:t>
        <a:bodyPr/>
        <a:lstStyle/>
        <a:p>
          <a:endParaRPr lang="cs-CZ"/>
        </a:p>
      </dgm:t>
    </dgm:pt>
    <dgm:pt modelId="{721DE84C-6735-4C83-AB60-B33C3CC6AB5A}" type="sibTrans" cxnId="{CD4FDA71-96B6-48D4-8B28-785EED828311}">
      <dgm:prSet/>
      <dgm:spPr/>
      <dgm:t>
        <a:bodyPr/>
        <a:lstStyle/>
        <a:p>
          <a:endParaRPr lang="cs-CZ"/>
        </a:p>
      </dgm:t>
    </dgm:pt>
    <dgm:pt modelId="{42F1A66C-8291-4B0E-AAB3-5B5A299ABB08}">
      <dgm:prSet phldrT="[Text]"/>
      <dgm:spPr/>
      <dgm:t>
        <a:bodyPr/>
        <a:lstStyle/>
        <a:p>
          <a:r>
            <a:rPr lang="cs-CZ" dirty="0"/>
            <a:t>ISZP</a:t>
          </a:r>
        </a:p>
      </dgm:t>
    </dgm:pt>
    <dgm:pt modelId="{E455F0FF-A52E-490B-ACF6-9D4667DE30EC}" type="parTrans" cxnId="{425A5675-47B3-4B84-9FF2-1832E82E4958}">
      <dgm:prSet/>
      <dgm:spPr/>
      <dgm:t>
        <a:bodyPr/>
        <a:lstStyle/>
        <a:p>
          <a:endParaRPr lang="cs-CZ"/>
        </a:p>
      </dgm:t>
    </dgm:pt>
    <dgm:pt modelId="{F2BEA979-11A4-49E1-9540-E55A8719CDD9}" type="sibTrans" cxnId="{425A5675-47B3-4B84-9FF2-1832E82E4958}">
      <dgm:prSet/>
      <dgm:spPr/>
      <dgm:t>
        <a:bodyPr/>
        <a:lstStyle/>
        <a:p>
          <a:endParaRPr lang="cs-CZ"/>
        </a:p>
      </dgm:t>
    </dgm:pt>
    <dgm:pt modelId="{ED544083-F676-4BFC-9B56-62732862CB62}">
      <dgm:prSet phldrT="[Text]"/>
      <dgm:spPr/>
      <dgm:t>
        <a:bodyPr/>
        <a:lstStyle/>
        <a:p>
          <a:r>
            <a:rPr lang="cs-CZ" dirty="0"/>
            <a:t>EUDAMED</a:t>
          </a:r>
        </a:p>
      </dgm:t>
    </dgm:pt>
    <dgm:pt modelId="{063C5555-8B5B-466F-9C7B-14646E947637}" type="parTrans" cxnId="{A1466BC0-7985-4667-B468-2369E3F1626E}">
      <dgm:prSet/>
      <dgm:spPr/>
      <dgm:t>
        <a:bodyPr/>
        <a:lstStyle/>
        <a:p>
          <a:endParaRPr lang="cs-CZ"/>
        </a:p>
      </dgm:t>
    </dgm:pt>
    <dgm:pt modelId="{A026DB49-D142-4C1E-9B86-ABD7DF817EFA}" type="sibTrans" cxnId="{A1466BC0-7985-4667-B468-2369E3F1626E}">
      <dgm:prSet/>
      <dgm:spPr/>
      <dgm:t>
        <a:bodyPr/>
        <a:lstStyle/>
        <a:p>
          <a:endParaRPr lang="cs-CZ"/>
        </a:p>
      </dgm:t>
    </dgm:pt>
    <dgm:pt modelId="{C7B874B4-0370-43FE-9D0F-329471D29A1F}" type="pres">
      <dgm:prSet presAssocID="{57102658-F81F-4645-B37F-EE88BF05E556}" presName="linearFlow" presStyleCnt="0">
        <dgm:presLayoutVars>
          <dgm:dir/>
          <dgm:resizeHandles val="exact"/>
        </dgm:presLayoutVars>
      </dgm:prSet>
      <dgm:spPr/>
    </dgm:pt>
    <dgm:pt modelId="{92B753BF-E00B-4B27-87D0-0AA4F66D84A6}" type="pres">
      <dgm:prSet presAssocID="{39F7C056-D670-4C5B-9270-6275B1093AB7}" presName="node" presStyleLbl="node1" presStyleIdx="0" presStyleCnt="3">
        <dgm:presLayoutVars>
          <dgm:bulletEnabled val="1"/>
        </dgm:presLayoutVars>
      </dgm:prSet>
      <dgm:spPr/>
    </dgm:pt>
    <dgm:pt modelId="{91442FE6-227B-4F14-B2A4-392CFB300475}" type="pres">
      <dgm:prSet presAssocID="{721DE84C-6735-4C83-AB60-B33C3CC6AB5A}" presName="spacerL" presStyleCnt="0"/>
      <dgm:spPr/>
    </dgm:pt>
    <dgm:pt modelId="{5858F2E4-7AE6-4BFC-9768-56853B41D86D}" type="pres">
      <dgm:prSet presAssocID="{721DE84C-6735-4C83-AB60-B33C3CC6AB5A}" presName="sibTrans" presStyleLbl="sibTrans2D1" presStyleIdx="0" presStyleCnt="2"/>
      <dgm:spPr/>
    </dgm:pt>
    <dgm:pt modelId="{4350395E-FCE5-46ED-9302-7CC1F776542A}" type="pres">
      <dgm:prSet presAssocID="{721DE84C-6735-4C83-AB60-B33C3CC6AB5A}" presName="spacerR" presStyleCnt="0"/>
      <dgm:spPr/>
    </dgm:pt>
    <dgm:pt modelId="{A0526CB5-E9C8-4827-A2EA-D74A9CCC6E90}" type="pres">
      <dgm:prSet presAssocID="{42F1A66C-8291-4B0E-AAB3-5B5A299ABB08}" presName="node" presStyleLbl="node1" presStyleIdx="1" presStyleCnt="3">
        <dgm:presLayoutVars>
          <dgm:bulletEnabled val="1"/>
        </dgm:presLayoutVars>
      </dgm:prSet>
      <dgm:spPr/>
    </dgm:pt>
    <dgm:pt modelId="{49DD4E88-67C2-4248-BC9E-E3D034367CB8}" type="pres">
      <dgm:prSet presAssocID="{F2BEA979-11A4-49E1-9540-E55A8719CDD9}" presName="spacerL" presStyleCnt="0"/>
      <dgm:spPr/>
    </dgm:pt>
    <dgm:pt modelId="{994C1E21-0D93-4F02-960D-C0920DC9DE92}" type="pres">
      <dgm:prSet presAssocID="{F2BEA979-11A4-49E1-9540-E55A8719CDD9}" presName="sibTrans" presStyleLbl="sibTrans2D1" presStyleIdx="1" presStyleCnt="2"/>
      <dgm:spPr/>
    </dgm:pt>
    <dgm:pt modelId="{0DE0F416-E42A-4C76-BDC3-24A93394999C}" type="pres">
      <dgm:prSet presAssocID="{F2BEA979-11A4-49E1-9540-E55A8719CDD9}" presName="spacerR" presStyleCnt="0"/>
      <dgm:spPr/>
    </dgm:pt>
    <dgm:pt modelId="{5059A09C-3FD7-42C0-B696-567E5711B18A}" type="pres">
      <dgm:prSet presAssocID="{ED544083-F676-4BFC-9B56-62732862CB62}" presName="node" presStyleLbl="node1" presStyleIdx="2" presStyleCnt="3">
        <dgm:presLayoutVars>
          <dgm:bulletEnabled val="1"/>
        </dgm:presLayoutVars>
      </dgm:prSet>
      <dgm:spPr/>
    </dgm:pt>
  </dgm:ptLst>
  <dgm:cxnLst>
    <dgm:cxn modelId="{262E9B18-5E0A-4701-8D9B-DDF48DC57B80}" type="presOf" srcId="{F2BEA979-11A4-49E1-9540-E55A8719CDD9}" destId="{994C1E21-0D93-4F02-960D-C0920DC9DE92}" srcOrd="0" destOrd="0" presId="urn:microsoft.com/office/officeart/2005/8/layout/equation1"/>
    <dgm:cxn modelId="{CD4FDA71-96B6-48D4-8B28-785EED828311}" srcId="{57102658-F81F-4645-B37F-EE88BF05E556}" destId="{39F7C056-D670-4C5B-9270-6275B1093AB7}" srcOrd="0" destOrd="0" parTransId="{C0C5C9F1-DB03-4AAC-834A-8EE3FE78E90D}" sibTransId="{721DE84C-6735-4C83-AB60-B33C3CC6AB5A}"/>
    <dgm:cxn modelId="{425A5675-47B3-4B84-9FF2-1832E82E4958}" srcId="{57102658-F81F-4645-B37F-EE88BF05E556}" destId="{42F1A66C-8291-4B0E-AAB3-5B5A299ABB08}" srcOrd="1" destOrd="0" parTransId="{E455F0FF-A52E-490B-ACF6-9D4667DE30EC}" sibTransId="{F2BEA979-11A4-49E1-9540-E55A8719CDD9}"/>
    <dgm:cxn modelId="{16F93A81-7F32-44E0-9D49-78F1417F0632}" type="presOf" srcId="{57102658-F81F-4645-B37F-EE88BF05E556}" destId="{C7B874B4-0370-43FE-9D0F-329471D29A1F}" srcOrd="0" destOrd="0" presId="urn:microsoft.com/office/officeart/2005/8/layout/equation1"/>
    <dgm:cxn modelId="{340F48A0-6DB8-43D9-B3C2-33CC76BE50F5}" type="presOf" srcId="{721DE84C-6735-4C83-AB60-B33C3CC6AB5A}" destId="{5858F2E4-7AE6-4BFC-9768-56853B41D86D}" srcOrd="0" destOrd="0" presId="urn:microsoft.com/office/officeart/2005/8/layout/equation1"/>
    <dgm:cxn modelId="{A1466BC0-7985-4667-B468-2369E3F1626E}" srcId="{57102658-F81F-4645-B37F-EE88BF05E556}" destId="{ED544083-F676-4BFC-9B56-62732862CB62}" srcOrd="2" destOrd="0" parTransId="{063C5555-8B5B-466F-9C7B-14646E947637}" sibTransId="{A026DB49-D142-4C1E-9B86-ABD7DF817EFA}"/>
    <dgm:cxn modelId="{50BD42D0-678A-411C-BBBE-E9C108A8D799}" type="presOf" srcId="{ED544083-F676-4BFC-9B56-62732862CB62}" destId="{5059A09C-3FD7-42C0-B696-567E5711B18A}" srcOrd="0" destOrd="0" presId="urn:microsoft.com/office/officeart/2005/8/layout/equation1"/>
    <dgm:cxn modelId="{457C7CE0-753F-4BAD-99D7-E235E3677E8A}" type="presOf" srcId="{42F1A66C-8291-4B0E-AAB3-5B5A299ABB08}" destId="{A0526CB5-E9C8-4827-A2EA-D74A9CCC6E90}" srcOrd="0" destOrd="0" presId="urn:microsoft.com/office/officeart/2005/8/layout/equation1"/>
    <dgm:cxn modelId="{C92E08FF-3817-440F-AF83-5F4850CA4538}" type="presOf" srcId="{39F7C056-D670-4C5B-9270-6275B1093AB7}" destId="{92B753BF-E00B-4B27-87D0-0AA4F66D84A6}" srcOrd="0" destOrd="0" presId="urn:microsoft.com/office/officeart/2005/8/layout/equation1"/>
    <dgm:cxn modelId="{0FA5BF76-691E-4CC8-BD94-279E453EED88}" type="presParOf" srcId="{C7B874B4-0370-43FE-9D0F-329471D29A1F}" destId="{92B753BF-E00B-4B27-87D0-0AA4F66D84A6}" srcOrd="0" destOrd="0" presId="urn:microsoft.com/office/officeart/2005/8/layout/equation1"/>
    <dgm:cxn modelId="{B100D2B6-A660-47A7-8089-52820727F64E}" type="presParOf" srcId="{C7B874B4-0370-43FE-9D0F-329471D29A1F}" destId="{91442FE6-227B-4F14-B2A4-392CFB300475}" srcOrd="1" destOrd="0" presId="urn:microsoft.com/office/officeart/2005/8/layout/equation1"/>
    <dgm:cxn modelId="{2240B40A-0FB5-4BB7-8DF2-D786B9CB07C6}" type="presParOf" srcId="{C7B874B4-0370-43FE-9D0F-329471D29A1F}" destId="{5858F2E4-7AE6-4BFC-9768-56853B41D86D}" srcOrd="2" destOrd="0" presId="urn:microsoft.com/office/officeart/2005/8/layout/equation1"/>
    <dgm:cxn modelId="{95972DE0-451D-40E8-ACA4-3739DC8871C5}" type="presParOf" srcId="{C7B874B4-0370-43FE-9D0F-329471D29A1F}" destId="{4350395E-FCE5-46ED-9302-7CC1F776542A}" srcOrd="3" destOrd="0" presId="urn:microsoft.com/office/officeart/2005/8/layout/equation1"/>
    <dgm:cxn modelId="{EDD0025D-C222-4BC6-8BFE-B17BF4F5F801}" type="presParOf" srcId="{C7B874B4-0370-43FE-9D0F-329471D29A1F}" destId="{A0526CB5-E9C8-4827-A2EA-D74A9CCC6E90}" srcOrd="4" destOrd="0" presId="urn:microsoft.com/office/officeart/2005/8/layout/equation1"/>
    <dgm:cxn modelId="{CACD9B88-B6BA-41FF-9C0A-CD9211A83BC3}" type="presParOf" srcId="{C7B874B4-0370-43FE-9D0F-329471D29A1F}" destId="{49DD4E88-67C2-4248-BC9E-E3D034367CB8}" srcOrd="5" destOrd="0" presId="urn:microsoft.com/office/officeart/2005/8/layout/equation1"/>
    <dgm:cxn modelId="{817EA60B-A69A-476D-8004-4C7C257AC65A}" type="presParOf" srcId="{C7B874B4-0370-43FE-9D0F-329471D29A1F}" destId="{994C1E21-0D93-4F02-960D-C0920DC9DE92}" srcOrd="6" destOrd="0" presId="urn:microsoft.com/office/officeart/2005/8/layout/equation1"/>
    <dgm:cxn modelId="{9EFE502B-870A-419A-8DFE-3EB562D1A442}" type="presParOf" srcId="{C7B874B4-0370-43FE-9D0F-329471D29A1F}" destId="{0DE0F416-E42A-4C76-BDC3-24A93394999C}" srcOrd="7" destOrd="0" presId="urn:microsoft.com/office/officeart/2005/8/layout/equation1"/>
    <dgm:cxn modelId="{364CE2CC-1757-465E-AD48-832A7DDF8620}" type="presParOf" srcId="{C7B874B4-0370-43FE-9D0F-329471D29A1F}" destId="{5059A09C-3FD7-42C0-B696-567E5711B18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32096-4A8D-47D1-B27B-40C09121A9DD}">
      <dsp:nvSpPr>
        <dsp:cNvPr id="0" name=""/>
        <dsp:cNvSpPr/>
      </dsp:nvSpPr>
      <dsp:spPr>
        <a:xfrm rot="5400000">
          <a:off x="322218" y="1643872"/>
          <a:ext cx="950600" cy="1581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F0976-2CB8-4295-8D6A-E8B9D14F4193}">
      <dsp:nvSpPr>
        <dsp:cNvPr id="0" name=""/>
        <dsp:cNvSpPr/>
      </dsp:nvSpPr>
      <dsp:spPr>
        <a:xfrm>
          <a:off x="163539" y="2116483"/>
          <a:ext cx="1428037" cy="1251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Výrobce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Může být i dovozcem i distributorem</a:t>
          </a:r>
        </a:p>
      </dsp:txBody>
      <dsp:txXfrm>
        <a:off x="163539" y="2116483"/>
        <a:ext cx="1428037" cy="1251758"/>
      </dsp:txXfrm>
    </dsp:sp>
    <dsp:sp modelId="{E08929A9-82BA-4DF7-99A5-D9323948CA55}">
      <dsp:nvSpPr>
        <dsp:cNvPr id="0" name=""/>
        <dsp:cNvSpPr/>
      </dsp:nvSpPr>
      <dsp:spPr>
        <a:xfrm>
          <a:off x="1322135" y="1527420"/>
          <a:ext cx="269441" cy="269441"/>
        </a:xfrm>
        <a:prstGeom prst="triangle">
          <a:avLst>
            <a:gd name="adj" fmla="val 100000"/>
          </a:avLst>
        </a:prstGeom>
        <a:solidFill>
          <a:schemeClr val="accent2">
            <a:hueOff val="585190"/>
            <a:satOff val="-730"/>
            <a:lumOff val="172"/>
            <a:alphaOff val="0"/>
          </a:schemeClr>
        </a:solidFill>
        <a:ln w="25400" cap="flat" cmpd="sng" algn="ctr">
          <a:solidFill>
            <a:schemeClr val="accent2">
              <a:hueOff val="585190"/>
              <a:satOff val="-730"/>
              <a:lumOff val="1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38C5C-FD7A-4B44-ABC7-D9ADECE4B8C7}">
      <dsp:nvSpPr>
        <dsp:cNvPr id="0" name=""/>
        <dsp:cNvSpPr/>
      </dsp:nvSpPr>
      <dsp:spPr>
        <a:xfrm rot="5400000">
          <a:off x="2070415" y="1211279"/>
          <a:ext cx="950600" cy="1581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A2243-4053-40AC-A059-E7D2087D56A8}">
      <dsp:nvSpPr>
        <dsp:cNvPr id="0" name=""/>
        <dsp:cNvSpPr/>
      </dsp:nvSpPr>
      <dsp:spPr>
        <a:xfrm>
          <a:off x="1911736" y="1683890"/>
          <a:ext cx="1428037" cy="1251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Distributor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dovozce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EU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3. země</a:t>
          </a:r>
        </a:p>
      </dsp:txBody>
      <dsp:txXfrm>
        <a:off x="1911736" y="1683890"/>
        <a:ext cx="1428037" cy="1251758"/>
      </dsp:txXfrm>
    </dsp:sp>
    <dsp:sp modelId="{7685761C-C9F6-44AB-B456-E17009D738C1}">
      <dsp:nvSpPr>
        <dsp:cNvPr id="0" name=""/>
        <dsp:cNvSpPr/>
      </dsp:nvSpPr>
      <dsp:spPr>
        <a:xfrm>
          <a:off x="3070333" y="1094827"/>
          <a:ext cx="269441" cy="269441"/>
        </a:xfrm>
        <a:prstGeom prst="triangle">
          <a:avLst>
            <a:gd name="adj" fmla="val 100000"/>
          </a:avLst>
        </a:prstGeom>
        <a:solidFill>
          <a:schemeClr val="accent2">
            <a:hueOff val="1755570"/>
            <a:satOff val="-2190"/>
            <a:lumOff val="515"/>
            <a:alphaOff val="0"/>
          </a:schemeClr>
        </a:solidFill>
        <a:ln w="25400" cap="flat" cmpd="sng" algn="ctr">
          <a:solidFill>
            <a:schemeClr val="accent2">
              <a:hueOff val="1755570"/>
              <a:satOff val="-2190"/>
              <a:lumOff val="5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7F93D-FFD1-4C38-8419-5C36ABB2F30A}">
      <dsp:nvSpPr>
        <dsp:cNvPr id="0" name=""/>
        <dsp:cNvSpPr/>
      </dsp:nvSpPr>
      <dsp:spPr>
        <a:xfrm rot="5400000">
          <a:off x="3818612" y="778686"/>
          <a:ext cx="950600" cy="1581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11E13-B967-40D6-B63C-663E3AA9350C}">
      <dsp:nvSpPr>
        <dsp:cNvPr id="0" name=""/>
        <dsp:cNvSpPr/>
      </dsp:nvSpPr>
      <dsp:spPr>
        <a:xfrm>
          <a:off x="3659933" y="1251297"/>
          <a:ext cx="1428037" cy="1251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Výdejce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Výdejna ZP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Lékárna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Zásilkový výdej</a:t>
          </a:r>
        </a:p>
      </dsp:txBody>
      <dsp:txXfrm>
        <a:off x="3659933" y="1251297"/>
        <a:ext cx="1428037" cy="1251758"/>
      </dsp:txXfrm>
    </dsp:sp>
    <dsp:sp modelId="{BBC1F681-7B0C-4A73-8A2E-AD19BD8A1D75}">
      <dsp:nvSpPr>
        <dsp:cNvPr id="0" name=""/>
        <dsp:cNvSpPr/>
      </dsp:nvSpPr>
      <dsp:spPr>
        <a:xfrm>
          <a:off x="4818530" y="662234"/>
          <a:ext cx="269441" cy="269441"/>
        </a:xfrm>
        <a:prstGeom prst="triangle">
          <a:avLst>
            <a:gd name="adj" fmla="val 100000"/>
          </a:avLst>
        </a:prstGeom>
        <a:solidFill>
          <a:schemeClr val="accent2">
            <a:hueOff val="2925949"/>
            <a:satOff val="-3649"/>
            <a:lumOff val="858"/>
            <a:alphaOff val="0"/>
          </a:schemeClr>
        </a:solidFill>
        <a:ln w="25400" cap="flat" cmpd="sng" algn="ctr">
          <a:solidFill>
            <a:schemeClr val="accent2">
              <a:hueOff val="2925949"/>
              <a:satOff val="-3649"/>
              <a:lumOff val="8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8BA78-66FA-4E97-9724-7FCC73BCE0DE}">
      <dsp:nvSpPr>
        <dsp:cNvPr id="0" name=""/>
        <dsp:cNvSpPr/>
      </dsp:nvSpPr>
      <dsp:spPr>
        <a:xfrm rot="5400000">
          <a:off x="5566809" y="346093"/>
          <a:ext cx="950600" cy="1581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26953-D7F2-4EF1-9B4A-8C887B2816CD}">
      <dsp:nvSpPr>
        <dsp:cNvPr id="0" name=""/>
        <dsp:cNvSpPr/>
      </dsp:nvSpPr>
      <dsp:spPr>
        <a:xfrm>
          <a:off x="5408130" y="818704"/>
          <a:ext cx="1428037" cy="1251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Zdravotnické zařízení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Oddělení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Kliniky </a:t>
          </a:r>
        </a:p>
      </dsp:txBody>
      <dsp:txXfrm>
        <a:off x="5408130" y="818704"/>
        <a:ext cx="1428037" cy="1251758"/>
      </dsp:txXfrm>
    </dsp:sp>
    <dsp:sp modelId="{ABBCA954-F5D4-45DE-9032-713D462009FC}">
      <dsp:nvSpPr>
        <dsp:cNvPr id="0" name=""/>
        <dsp:cNvSpPr/>
      </dsp:nvSpPr>
      <dsp:spPr>
        <a:xfrm>
          <a:off x="6566727" y="229641"/>
          <a:ext cx="269441" cy="269441"/>
        </a:xfrm>
        <a:prstGeom prst="triangle">
          <a:avLst>
            <a:gd name="adj" fmla="val 100000"/>
          </a:avLst>
        </a:prstGeom>
        <a:solidFill>
          <a:schemeClr val="accent2">
            <a:hueOff val="4096329"/>
            <a:satOff val="-5109"/>
            <a:lumOff val="1201"/>
            <a:alphaOff val="0"/>
          </a:schemeClr>
        </a:solidFill>
        <a:ln w="25400" cap="flat" cmpd="sng" algn="ctr">
          <a:solidFill>
            <a:schemeClr val="accent2">
              <a:hueOff val="4096329"/>
              <a:satOff val="-5109"/>
              <a:lumOff val="1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A0A1C-9A89-44AF-9666-76A11EBD2D03}">
      <dsp:nvSpPr>
        <dsp:cNvPr id="0" name=""/>
        <dsp:cNvSpPr/>
      </dsp:nvSpPr>
      <dsp:spPr>
        <a:xfrm rot="5400000">
          <a:off x="7315006" y="-86499"/>
          <a:ext cx="950600" cy="1581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7C554-2E5D-47B4-91A8-5AEEC6D7F3C3}">
      <dsp:nvSpPr>
        <dsp:cNvPr id="0" name=""/>
        <dsp:cNvSpPr/>
      </dsp:nvSpPr>
      <dsp:spPr>
        <a:xfrm>
          <a:off x="7156327" y="386110"/>
          <a:ext cx="1428037" cy="1251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Pacient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Samoplátce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Poukaz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E-poukaz</a:t>
          </a:r>
        </a:p>
      </dsp:txBody>
      <dsp:txXfrm>
        <a:off x="7156327" y="386110"/>
        <a:ext cx="1428037" cy="1251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753BF-E00B-4B27-87D0-0AA4F66D84A6}">
      <dsp:nvSpPr>
        <dsp:cNvPr id="0" name=""/>
        <dsp:cNvSpPr/>
      </dsp:nvSpPr>
      <dsp:spPr>
        <a:xfrm>
          <a:off x="1102" y="1406682"/>
          <a:ext cx="1461294" cy="146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RZPRO</a:t>
          </a:r>
        </a:p>
      </dsp:txBody>
      <dsp:txXfrm>
        <a:off x="215104" y="1620684"/>
        <a:ext cx="1033290" cy="1033290"/>
      </dsp:txXfrm>
    </dsp:sp>
    <dsp:sp modelId="{5858F2E4-7AE6-4BFC-9768-56853B41D86D}">
      <dsp:nvSpPr>
        <dsp:cNvPr id="0" name=""/>
        <dsp:cNvSpPr/>
      </dsp:nvSpPr>
      <dsp:spPr>
        <a:xfrm>
          <a:off x="1581054" y="1713554"/>
          <a:ext cx="847550" cy="84755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1693397" y="2037657"/>
        <a:ext cx="622864" cy="199344"/>
      </dsp:txXfrm>
    </dsp:sp>
    <dsp:sp modelId="{A0526CB5-E9C8-4827-A2EA-D74A9CCC6E90}">
      <dsp:nvSpPr>
        <dsp:cNvPr id="0" name=""/>
        <dsp:cNvSpPr/>
      </dsp:nvSpPr>
      <dsp:spPr>
        <a:xfrm>
          <a:off x="2547262" y="1406682"/>
          <a:ext cx="1461294" cy="146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ISZP</a:t>
          </a:r>
        </a:p>
      </dsp:txBody>
      <dsp:txXfrm>
        <a:off x="2761264" y="1620684"/>
        <a:ext cx="1033290" cy="1033290"/>
      </dsp:txXfrm>
    </dsp:sp>
    <dsp:sp modelId="{994C1E21-0D93-4F02-960D-C0920DC9DE92}">
      <dsp:nvSpPr>
        <dsp:cNvPr id="0" name=""/>
        <dsp:cNvSpPr/>
      </dsp:nvSpPr>
      <dsp:spPr>
        <a:xfrm>
          <a:off x="4127213" y="1713554"/>
          <a:ext cx="847550" cy="847550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100" kern="1200"/>
        </a:p>
      </dsp:txBody>
      <dsp:txXfrm>
        <a:off x="4239556" y="1888149"/>
        <a:ext cx="622864" cy="498360"/>
      </dsp:txXfrm>
    </dsp:sp>
    <dsp:sp modelId="{5059A09C-3FD7-42C0-B696-567E5711B18A}">
      <dsp:nvSpPr>
        <dsp:cNvPr id="0" name=""/>
        <dsp:cNvSpPr/>
      </dsp:nvSpPr>
      <dsp:spPr>
        <a:xfrm>
          <a:off x="5093421" y="1406682"/>
          <a:ext cx="1461294" cy="146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EUDAMED</a:t>
          </a:r>
        </a:p>
      </dsp:txBody>
      <dsp:txXfrm>
        <a:off x="5307423" y="1620684"/>
        <a:ext cx="1033290" cy="1033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61AA78-F51E-47F8-85D6-D85261022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8531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CA4A3-FBDF-44F2-A7AC-C6236659906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ECF2B-59E0-4174-AC0A-CC36E37786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06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ECF2B-59E0-4174-AC0A-CC36E377866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40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ECF2B-59E0-4174-AC0A-CC36E377866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400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3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2573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112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4DBDCE4-9193-4899-9D68-FD654236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924" y="4039361"/>
            <a:ext cx="8463281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000" b="1" i="0">
                <a:solidFill>
                  <a:srgbClr val="D0C1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DA7D30F8-4E55-444E-9661-C5F5948368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16680" y="5730240"/>
            <a:ext cx="4785360" cy="381000"/>
          </a:xfrm>
          <a:prstGeom prst="rect">
            <a:avLst/>
          </a:prstGeom>
        </p:spPr>
        <p:txBody>
          <a:bodyPr/>
          <a:lstStyle>
            <a:lvl1pPr marL="0" indent="0" algn="ctr">
              <a:buSzPct val="125000"/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buSzPct val="100000"/>
              <a:buBlip>
                <a:blip r:embed="rId2"/>
              </a:buBlip>
            </a:pPr>
            <a:r>
              <a:rPr lang="cs-CZ" dirty="0" err="1"/>
              <a:t>Tit</a:t>
            </a:r>
            <a:r>
              <a:rPr lang="cs-CZ" dirty="0"/>
              <a:t>. Příjmení </a:t>
            </a:r>
            <a:r>
              <a:rPr lang="cs-CZ" dirty="0" err="1"/>
              <a:t>jmémo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42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1CC2-2AB2-4025-B6A7-19DDDD9FE77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F046B-22B0-43EE-919C-0F43B418AA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90581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B8BF485-B8AE-4BD6-AD6D-3F44167D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84" y="402484"/>
            <a:ext cx="10693757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i="1">
                <a:solidFill>
                  <a:srgbClr val="D0C1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77AC5D6-9232-42D9-8BD0-82A4F195485A}"/>
              </a:ext>
            </a:extLst>
          </p:cNvPr>
          <p:cNvSpPr txBox="1"/>
          <p:nvPr userDrawn="1"/>
        </p:nvSpPr>
        <p:spPr>
          <a:xfrm>
            <a:off x="9464816" y="6285149"/>
            <a:ext cx="232101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200" b="1" dirty="0">
                <a:solidFill>
                  <a:srgbClr val="D0C186"/>
                </a:solidFill>
              </a:rPr>
              <a:t>www.mapoacademy.cz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3B0A68-ABD4-428B-A8E1-36A665BBBE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843" y="6230121"/>
            <a:ext cx="1247535" cy="3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3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03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73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7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61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5656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26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098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861972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3pPr>
            <a:lvl4pPr marL="1292958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4pPr>
            <a:lvl5pPr marL="1723944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5pPr>
            <a:lvl6pPr marL="2154929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6pPr>
            <a:lvl7pPr marL="2585914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7pPr>
            <a:lvl8pPr marL="3016899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8pPr>
            <a:lvl9pPr marL="3447884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1CC2-2AB2-4025-B6A7-19DDDD9FE77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F046B-22B0-43EE-919C-0F43B418AA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65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 sz="2395" i="1" kern="1200" baseline="0">
                <a:solidFill>
                  <a:srgbClr val="00A4E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792" indent="-230792">
              <a:buFontTx/>
              <a:buBlip>
                <a:blip r:embed="rId2"/>
              </a:buBlip>
              <a:defRPr sz="1711" baseline="0"/>
            </a:lvl1pPr>
            <a:lvl2pPr marL="646479" indent="-215493">
              <a:buFontTx/>
              <a:buBlip>
                <a:blip r:embed="rId2"/>
              </a:buBlip>
              <a:defRPr sz="1711" baseline="0"/>
            </a:lvl2pPr>
            <a:lvl3pPr marL="1077464" indent="-215493">
              <a:buFontTx/>
              <a:buBlip>
                <a:blip r:embed="rId2"/>
              </a:buBlip>
              <a:defRPr sz="1711" baseline="0"/>
            </a:lvl3pPr>
            <a:lvl4pPr marL="1508449" indent="-215493">
              <a:buFontTx/>
              <a:buBlip>
                <a:blip r:embed="rId2"/>
              </a:buBlip>
              <a:defRPr sz="1711" baseline="0"/>
            </a:lvl4pPr>
            <a:lvl5pPr marL="1939436" indent="-215493">
              <a:buFontTx/>
              <a:buBlip>
                <a:blip r:embed="rId2"/>
              </a:buBlip>
              <a:defRPr sz="1711" baseline="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1CC2-2AB2-4025-B6A7-19DDDD9FE77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F046B-22B0-43EE-919C-0F43B418AA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67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2918400" y="504001"/>
            <a:ext cx="6720000" cy="252000"/>
          </a:xfrm>
        </p:spPr>
        <p:txBody>
          <a:bodyPr wrap="none" lIns="0" tIns="0" rIns="0" bIns="0">
            <a:noAutofit/>
          </a:bodyPr>
          <a:lstStyle>
            <a:lvl1pPr>
              <a:buFont typeface="Arial" pitchFamily="34" charset="0"/>
              <a:buNone/>
              <a:defRPr sz="1131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F2643D5-D2DD-4A6B-BEEB-F6C7777F18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FB9D-C73B-42A7-BBF0-6FC8F5042447}" type="datetime1">
              <a:rPr lang="cs-CZ"/>
              <a:pPr>
                <a:defRPr/>
              </a:pPr>
              <a:t>23.03.2023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A4D4652-8FB7-42A9-BF99-68C5B36F42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© 2012  STÁTNÍ ÚSTAV PRO KONTROLU LÉČIV 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DF98C67-34F6-48FE-921D-2EF22C631E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62CBA1D-2C81-49BB-9B64-85DB956B4C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951996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90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vital-edge.com/when-corporations-read-your-health-device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voetafdruk-tenen-voet-silhouet-156110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one-step-toward-making-criminal-justice-less-biased-65022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FB902-DE3F-4209-BC9F-F8A583542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sz="1800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sz="1800" dirty="0">
                <a:latin typeface="Calibri" panose="020F0502020204030204" pitchFamily="34" charset="0"/>
              </a:rPr>
              <a:t>Zdravotnické prostředky ve světle nové legislativy a role jednotlivých aktérů </a:t>
            </a:r>
            <a:endParaRPr lang="cs-CZ" dirty="0">
              <a:solidFill>
                <a:srgbClr val="D0C186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1EDDEB-90C3-4A5D-9ABB-076F82340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681" y="5730245"/>
            <a:ext cx="4293635" cy="524903"/>
          </a:xfrm>
        </p:spPr>
        <p:txBody>
          <a:bodyPr/>
          <a:lstStyle/>
          <a:p>
            <a:r>
              <a:rPr lang="cs-CZ" b="1" dirty="0"/>
              <a:t>MVDr. Pavel Brauner, Ph.D. </a:t>
            </a:r>
            <a:r>
              <a:rPr lang="cs-CZ" dirty="0"/>
              <a:t>- MAPO Group a.s.</a:t>
            </a:r>
          </a:p>
          <a:p>
            <a:r>
              <a:rPr lang="cs-CZ" b="1" dirty="0"/>
              <a:t>Ing. Martina Klimková </a:t>
            </a:r>
            <a:r>
              <a:rPr lang="cs-CZ" dirty="0"/>
              <a:t>- Nemocnice Šumperk a.s.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414A65-A4D1-4C2E-8771-AC143F8608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864" y="2165310"/>
            <a:ext cx="3160269" cy="85123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DDEAEFB-21DB-E2C2-694F-361789BCC3F4}"/>
              </a:ext>
            </a:extLst>
          </p:cNvPr>
          <p:cNvSpPr/>
          <p:nvPr/>
        </p:nvSpPr>
        <p:spPr>
          <a:xfrm>
            <a:off x="4232635" y="2950590"/>
            <a:ext cx="3544478" cy="1178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4033AA2-8594-54AD-D05C-8A13040D3A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588" y="3313333"/>
            <a:ext cx="2822823" cy="108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7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/>
          <a:lstStyle/>
          <a:p>
            <a:r>
              <a:rPr lang="cs-CZ" dirty="0"/>
              <a:t>Vyhláška 377/2022 Sb.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B63-997B-4A6B-B2D9-CD873F63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3402" y="1322778"/>
            <a:ext cx="11291646" cy="1910880"/>
          </a:xfrm>
        </p:spPr>
        <p:txBody>
          <a:bodyPr/>
          <a:lstStyle/>
          <a:p>
            <a:r>
              <a:rPr lang="cs-CZ" dirty="0"/>
              <a:t>377 VYHLÁŠKA ze dne 10. listopadu 2022 o provedení některých ustanovení zákona o zdravotnických prostředcích a diagnostických zdravotnických prostředcích in vitro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D3FF96-C08C-5F99-D4A3-02048F861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612"/>
          <a:stretch/>
        </p:blipFill>
        <p:spPr>
          <a:xfrm>
            <a:off x="3214818" y="3110846"/>
            <a:ext cx="5078803" cy="3747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00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/>
          <a:lstStyle/>
          <a:p>
            <a:r>
              <a:rPr lang="cs-CZ" dirty="0"/>
              <a:t>Hlavní oblasti změn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B63-997B-4A6B-B2D9-CD873F63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69090" y="1170084"/>
            <a:ext cx="8400273" cy="4663793"/>
          </a:xfrm>
        </p:spPr>
        <p:txBody>
          <a:bodyPr/>
          <a:lstStyle/>
          <a:p>
            <a:r>
              <a:rPr lang="cs-CZ" sz="2400" dirty="0"/>
              <a:t>Kompetence úřadů (regulátoři např. SÚKL)</a:t>
            </a:r>
          </a:p>
          <a:p>
            <a:pPr lvl="1"/>
            <a:r>
              <a:rPr lang="cs-CZ" sz="2400" dirty="0" err="1"/>
              <a:t>Vigilance</a:t>
            </a:r>
            <a:endParaRPr lang="cs-CZ" sz="2400" dirty="0"/>
          </a:p>
          <a:p>
            <a:pPr lvl="1"/>
            <a:r>
              <a:rPr lang="cs-CZ" sz="2400" dirty="0"/>
              <a:t>EUDAMED - IS</a:t>
            </a:r>
          </a:p>
          <a:p>
            <a:pPr lvl="1"/>
            <a:r>
              <a:rPr lang="cs-CZ" sz="2400" dirty="0"/>
              <a:t>Řešení přestupků</a:t>
            </a:r>
          </a:p>
          <a:p>
            <a:r>
              <a:rPr lang="cs-CZ" sz="2400" dirty="0"/>
              <a:t>Klinické zkoušky</a:t>
            </a:r>
          </a:p>
          <a:p>
            <a:r>
              <a:rPr lang="cs-CZ" sz="2400" dirty="0"/>
              <a:t>Reklama ZP</a:t>
            </a:r>
          </a:p>
          <a:p>
            <a:r>
              <a:rPr lang="cs-CZ" sz="2400" dirty="0"/>
              <a:t>Povinnosti výrobce, dovozce, distributora, zmocněného zástupce</a:t>
            </a:r>
          </a:p>
          <a:p>
            <a:r>
              <a:rPr lang="cs-CZ" sz="2400" dirty="0"/>
              <a:t>Elektronický poukaz</a:t>
            </a:r>
          </a:p>
          <a:p>
            <a:r>
              <a:rPr lang="cs-CZ" sz="2400" dirty="0"/>
              <a:t>Akcent na single use ZP (§9 novely </a:t>
            </a:r>
            <a:r>
              <a:rPr lang="cs-CZ" sz="2400" dirty="0" err="1"/>
              <a:t>ZoZP</a:t>
            </a:r>
            <a:r>
              <a:rPr lang="cs-CZ" sz="2400" dirty="0"/>
              <a:t> – zákaz provádění obnovy a uvádění a dodávání obnoveného prostředku do ČR)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59994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/>
          <a:lstStyle/>
          <a:p>
            <a:r>
              <a:rPr lang="cs-CZ" dirty="0"/>
              <a:t>Kompetence úřadů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B63-997B-4A6B-B2D9-CD873F63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69090" y="1170084"/>
            <a:ext cx="8400273" cy="3027017"/>
          </a:xfrm>
        </p:spPr>
        <p:txBody>
          <a:bodyPr/>
          <a:lstStyle/>
          <a:p>
            <a:r>
              <a:rPr lang="cs-CZ" dirty="0"/>
              <a:t>Státní správu podle tohoto zákona vykonávají:</a:t>
            </a:r>
            <a:br>
              <a:rPr lang="cs-CZ" dirty="0"/>
            </a:br>
            <a:endParaRPr lang="cs-CZ" dirty="0"/>
          </a:p>
          <a:p>
            <a:pPr lvl="1"/>
            <a:r>
              <a:rPr lang="cs-CZ" dirty="0"/>
              <a:t>Ministerstvo zdravotnictví</a:t>
            </a:r>
          </a:p>
          <a:p>
            <a:pPr lvl="1"/>
            <a:r>
              <a:rPr lang="cs-CZ" dirty="0"/>
              <a:t>SÚKL</a:t>
            </a:r>
          </a:p>
          <a:p>
            <a:pPr lvl="1"/>
            <a:r>
              <a:rPr lang="cs-CZ" dirty="0"/>
              <a:t>Úřad pro technickou normalizaci, metrologii a státní zkušebnictví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9AC9A0-7DCB-4445-8AD4-B2BF379EC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5569" y="4197096"/>
            <a:ext cx="3013817" cy="8589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C1BD937-4CF8-4B5D-9421-094E955721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885" y="4447194"/>
            <a:ext cx="2093217" cy="6088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2FA222-8368-4489-A72E-BBD3568FBC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685" y="4435101"/>
            <a:ext cx="1943391" cy="84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6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Kapsa na lékařské šaty s lékařskými nástroji">
            <a:extLst>
              <a:ext uri="{FF2B5EF4-FFF2-40B4-BE49-F238E27FC236}">
                <a16:creationId xmlns:a16="http://schemas.microsoft.com/office/drawing/2014/main" id="{85C377A2-8588-4E94-93A3-D180B2A3FE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697A96-0DDE-4445-8213-4AB7C895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b="1"/>
              <a:t>Cesta zdravotnického prostředku </a:t>
            </a:r>
            <a:br>
              <a:rPr lang="en-US" sz="4400" b="1"/>
            </a:br>
            <a:r>
              <a:rPr lang="en-US" sz="4400" b="1"/>
              <a:t>k pacientovi</a:t>
            </a:r>
            <a:br>
              <a:rPr lang="en-US" sz="4400" b="1"/>
            </a:b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124887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Zdravotnický prostředek - 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937814" y="2053661"/>
            <a:ext cx="10778295" cy="3237535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/>
              <a:t>dle čl. 2 MDR</a:t>
            </a:r>
            <a:br>
              <a:rPr lang="cs-CZ" sz="2800" b="1" dirty="0"/>
            </a:br>
            <a:endParaRPr lang="cs-CZ" sz="2800" b="1" dirty="0"/>
          </a:p>
          <a:p>
            <a:r>
              <a:rPr lang="cs-CZ" sz="2800" dirty="0"/>
              <a:t>„zdravotnickým prostředkem“ - nástroj, přístroj, zařízení, software, implantát, činidlo, materiál nebo jiný předmět určené výrobcem k použití, samostatně nebo v kombinaci, u lidí k jednomu nebo několika z těchto konkrétních léčebných účelů: </a:t>
            </a:r>
          </a:p>
        </p:txBody>
      </p:sp>
    </p:spTree>
    <p:extLst>
      <p:ext uri="{BB962C8B-B14F-4D97-AF65-F5344CB8AC3E}">
        <p14:creationId xmlns:p14="http://schemas.microsoft.com/office/powerpoint/2010/main" val="228541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Zdravotnický prostředek – definice (2)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2069090" y="2053661"/>
            <a:ext cx="8400273" cy="3237535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diagnostika, prevence, monitorování, predikce, prognóza, léčba nebo mírnění nemoci</a:t>
            </a:r>
            <a:br>
              <a:rPr lang="cs-CZ" sz="2800" dirty="0"/>
            </a:br>
            <a:endParaRPr lang="cs-CZ" sz="2800" dirty="0"/>
          </a:p>
          <a:p>
            <a:r>
              <a:rPr lang="cs-CZ" sz="2800" dirty="0"/>
              <a:t>diagnostika, monitorování, léčba, mírnění nebo kompenzace poranění nebo zdravotního postižení</a:t>
            </a:r>
          </a:p>
        </p:txBody>
      </p:sp>
    </p:spTree>
    <p:extLst>
      <p:ext uri="{BB962C8B-B14F-4D97-AF65-F5344CB8AC3E}">
        <p14:creationId xmlns:p14="http://schemas.microsoft.com/office/powerpoint/2010/main" val="857804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Zdravotnický prostředek – definice (3)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2069090" y="2053661"/>
            <a:ext cx="8400273" cy="3237535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vyšetřování, náhrady nebo úpravy anatomické struktury nebo fyziologického či patologického procesu nebo stavu, 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411850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Zdravotnický prostředek – definice (4)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980084" y="2053661"/>
            <a:ext cx="10303801" cy="3237535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poskytování informací prostřednictvím vyšetření in vitro, pokud jde o vzorky pocházející z lidského těla, včetně darovaných orgánů, krve a tkání, který nedosahuje svého hlavního určeného účinku v lidském těle nebo na jeho povrchu farmakologickými, imunologickými ani metabolickými účinky, jehož funkce však může být takovými účinky podpořena.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39060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Zdravotnický prostředek – pohled z různých úhlů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886120" y="1582321"/>
            <a:ext cx="11019934" cy="2794760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Třídy nebezpečí – I (</a:t>
            </a:r>
            <a:r>
              <a:rPr lang="cs-CZ" sz="2800" dirty="0" err="1"/>
              <a:t>Im</a:t>
            </a:r>
            <a:r>
              <a:rPr lang="cs-CZ" sz="2800" dirty="0"/>
              <a:t>, </a:t>
            </a:r>
            <a:r>
              <a:rPr lang="cs-CZ" sz="2800" dirty="0" err="1"/>
              <a:t>Is</a:t>
            </a:r>
            <a:r>
              <a:rPr lang="cs-CZ" sz="2800" dirty="0"/>
              <a:t> a Ir), </a:t>
            </a:r>
            <a:r>
              <a:rPr lang="cs-CZ" sz="2800" dirty="0" err="1"/>
              <a:t>IIa</a:t>
            </a:r>
            <a:r>
              <a:rPr lang="cs-CZ" sz="2800" dirty="0"/>
              <a:t>, </a:t>
            </a:r>
            <a:r>
              <a:rPr lang="cs-CZ" sz="2800" dirty="0" err="1"/>
              <a:t>IIb</a:t>
            </a:r>
            <a:r>
              <a:rPr lang="cs-CZ" sz="2800" dirty="0"/>
              <a:t>, III 	</a:t>
            </a:r>
            <a:endParaRPr lang="cs-CZ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Třídou </a:t>
            </a:r>
            <a:r>
              <a:rPr lang="cs-CZ" sz="18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cs-CZ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rozumí zařízení třídy I s měřicí funkcí; třída </a:t>
            </a:r>
            <a:r>
              <a:rPr lang="cs-CZ" sz="18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znamená prostředky třídy I, které jsou uváděny na trh ve sterilním stavu; třída Ir znamená zařízení třídy I, která jsou opakovaně použitelnými chirurgickými nástroji.</a:t>
            </a:r>
            <a:endParaRPr lang="cs-CZ" sz="2400" dirty="0"/>
          </a:p>
          <a:p>
            <a:r>
              <a:rPr lang="cs-CZ" sz="2800" dirty="0"/>
              <a:t>Pojišťoven – SZM, ZUM</a:t>
            </a:r>
          </a:p>
          <a:p>
            <a:r>
              <a:rPr lang="cs-CZ" sz="2800" dirty="0"/>
              <a:t>Zdravotnického zařízení – ZP (SZM, ZUM), zdravotnická a přístrojová technika 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</p:txBody>
      </p:sp>
      <p:pic>
        <p:nvPicPr>
          <p:cNvPr id="5" name="Obrázek 4" descr="Stetoskop na bílém pozadí">
            <a:extLst>
              <a:ext uri="{FF2B5EF4-FFF2-40B4-BE49-F238E27FC236}">
                <a16:creationId xmlns:a16="http://schemas.microsoft.com/office/drawing/2014/main" id="{FAEC98BF-DCA0-438B-951B-36BE623066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066" y="4385996"/>
            <a:ext cx="2529132" cy="1674563"/>
          </a:xfrm>
          <a:prstGeom prst="rect">
            <a:avLst/>
          </a:prstGeom>
        </p:spPr>
      </p:pic>
      <p:pic>
        <p:nvPicPr>
          <p:cNvPr id="7" name="Obrázek 6" descr="Krevní tlak na bílém pozadí">
            <a:extLst>
              <a:ext uri="{FF2B5EF4-FFF2-40B4-BE49-F238E27FC236}">
                <a16:creationId xmlns:a16="http://schemas.microsoft.com/office/drawing/2014/main" id="{17D02B73-1312-47B9-AE78-D3962ED2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838" y="4377081"/>
            <a:ext cx="2529132" cy="1692260"/>
          </a:xfrm>
          <a:prstGeom prst="rect">
            <a:avLst/>
          </a:prstGeom>
        </p:spPr>
      </p:pic>
      <p:pic>
        <p:nvPicPr>
          <p:cNvPr id="9" name="Obrázek 8" descr="Řádek s hnědámi pruhy – pomůcky">
            <a:extLst>
              <a:ext uri="{FF2B5EF4-FFF2-40B4-BE49-F238E27FC236}">
                <a16:creationId xmlns:a16="http://schemas.microsoft.com/office/drawing/2014/main" id="{2D9ABE64-26D8-44C9-AC61-665F843175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947" y="4391408"/>
            <a:ext cx="2529133" cy="16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34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Zdravotnický prostředek – rizikové třídy a reklama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782426" y="2053662"/>
            <a:ext cx="6947553" cy="3913505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0" i="0" dirty="0">
                <a:solidFill>
                  <a:srgbClr val="414141"/>
                </a:solidFill>
                <a:effectLst/>
              </a:rPr>
              <a:t>prostředky rizikové třídy I se svým charakterem často přibližují jiným výrobkům, např. hygienickým nebo kosmetickým, pravidla pro reklamu hovoří jasně: jde o zdravotnický prostředek a riziková třída je bezpředmětná </a:t>
            </a:r>
          </a:p>
          <a:p>
            <a:endParaRPr lang="cs-CZ" sz="2000" b="0" i="0" dirty="0">
              <a:solidFill>
                <a:srgbClr val="414141"/>
              </a:solidFill>
              <a:effectLst/>
            </a:endParaRPr>
          </a:p>
          <a:p>
            <a:pPr lvl="1"/>
            <a:r>
              <a:rPr lang="cs-CZ" sz="1800" b="0" i="0" dirty="0">
                <a:solidFill>
                  <a:srgbClr val="414141"/>
                </a:solidFill>
                <a:effectLst/>
              </a:rPr>
              <a:t>např. menstruační kalhotky může propagovat kdejaký </a:t>
            </a:r>
            <a:r>
              <a:rPr lang="cs-CZ" sz="1800" b="0" i="0" dirty="0" err="1">
                <a:solidFill>
                  <a:srgbClr val="414141"/>
                </a:solidFill>
                <a:effectLst/>
              </a:rPr>
              <a:t>influencer</a:t>
            </a:r>
            <a:r>
              <a:rPr lang="cs-CZ" sz="1800" b="0" i="0" dirty="0">
                <a:solidFill>
                  <a:srgbClr val="414141"/>
                </a:solidFill>
                <a:effectLst/>
              </a:rPr>
              <a:t>, zatímco inkontinenční kalhotky mají tento typ reklamy zapovězeny</a:t>
            </a:r>
          </a:p>
          <a:p>
            <a:pPr lvl="1"/>
            <a:r>
              <a:rPr lang="cs-CZ" sz="1800" b="0" i="0" dirty="0">
                <a:solidFill>
                  <a:srgbClr val="414141"/>
                </a:solidFill>
                <a:effectLst/>
              </a:rPr>
              <a:t>reklama na obyčejnou náplast je regulována úplně stejně, jako reklama na inzulinovou pumpu, přestože jde o různé rizikové třídy a v prvním případě si člověk jen těžko představí větší riziko pro zdraví v důsledku méně regulovaného marketingu</a:t>
            </a: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D5E122-2F6C-2B8E-2C97-6CC9D51E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3569" y="1583702"/>
            <a:ext cx="1700272" cy="27007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A00AEFE-332B-0345-B8D3-8E31C8FC151B}"/>
              </a:ext>
            </a:extLst>
          </p:cNvPr>
          <p:cNvSpPr txBox="1"/>
          <p:nvPr/>
        </p:nvSpPr>
        <p:spPr>
          <a:xfrm>
            <a:off x="9243768" y="4284482"/>
            <a:ext cx="294823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https://www.maluna.cz/menstruacni-kalhotky/meracus-menstruacni-kalhotky-elegant/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FBD665A-42E7-BCB4-F187-7FFF7846F2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833" y="4601493"/>
            <a:ext cx="1788736" cy="178873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DB89F01-F393-2D7F-DCB1-3993035AAC75}"/>
              </a:ext>
            </a:extLst>
          </p:cNvPr>
          <p:cNvSpPr txBox="1"/>
          <p:nvPr/>
        </p:nvSpPr>
        <p:spPr>
          <a:xfrm>
            <a:off x="10356130" y="5957988"/>
            <a:ext cx="1835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https://www.moliklub.cz/absorpcni-pomucky/diskretni-kalhotky/panske-inkontinencni-kalhotky-molicare-men-pants-7-kapek</a:t>
            </a:r>
          </a:p>
        </p:txBody>
      </p:sp>
    </p:spTree>
    <p:extLst>
      <p:ext uri="{BB962C8B-B14F-4D97-AF65-F5344CB8AC3E}">
        <p14:creationId xmlns:p14="http://schemas.microsoft.com/office/powerpoint/2010/main" val="156874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6C7F0A-925B-4B9D-9417-65966EF5A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653959"/>
          </a:xfrm>
        </p:spPr>
        <p:txBody>
          <a:bodyPr/>
          <a:lstStyle/>
          <a:p>
            <a:r>
              <a:rPr lang="cs-CZ" dirty="0">
                <a:solidFill>
                  <a:srgbClr val="BEA97B"/>
                </a:solidFill>
              </a:rPr>
              <a:t>Obsah sdělení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DD6DA0-6DC7-4863-8DD6-2FDB2B5F7A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76" y="1138911"/>
            <a:ext cx="7566457" cy="4995560"/>
          </a:xfrm>
          <a:prstGeom prst="rect">
            <a:avLst/>
          </a:prstGeom>
        </p:spPr>
        <p:txBody>
          <a:bodyPr/>
          <a:lstStyle>
            <a:lvl1pPr marL="269875" indent="-269875">
              <a:buFontTx/>
              <a:buBlip>
                <a:blip r:embed="rId2"/>
              </a:buBlip>
              <a:defRPr sz="2000" baseline="0"/>
            </a:lvl1pPr>
            <a:lvl2pPr marL="755957" indent="-251986">
              <a:buFontTx/>
              <a:buBlip>
                <a:blip r:embed="rId2"/>
              </a:buBlip>
              <a:defRPr sz="2000" baseline="0"/>
            </a:lvl2pPr>
            <a:lvl3pPr marL="1259929" indent="-251986">
              <a:buFontTx/>
              <a:buBlip>
                <a:blip r:embed="rId2"/>
              </a:buBlip>
              <a:defRPr sz="2000" baseline="0"/>
            </a:lvl3pPr>
            <a:lvl4pPr marL="1763900" indent="-251986">
              <a:buFontTx/>
              <a:buBlip>
                <a:blip r:embed="rId2"/>
              </a:buBlip>
              <a:defRPr sz="2000" baseline="0"/>
            </a:lvl4pPr>
            <a:lvl5pPr marL="2267872" indent="-251986">
              <a:buFontTx/>
              <a:buBlip>
                <a:blip r:embed="rId2"/>
              </a:buBlip>
              <a:defRPr sz="2000" baseline="0"/>
            </a:lvl5pPr>
          </a:lstStyle>
          <a:p>
            <a:pPr lvl="0">
              <a:buBlip>
                <a:blip r:embed="rId3"/>
              </a:buBlip>
            </a:pPr>
            <a:r>
              <a:rPr lang="cs-CZ" b="1" dirty="0"/>
              <a:t>Základní legislativní rámec a jeho vývoj</a:t>
            </a:r>
            <a:br>
              <a:rPr lang="cs-CZ" b="1" dirty="0"/>
            </a:br>
            <a:endParaRPr lang="cs-CZ" b="1" dirty="0"/>
          </a:p>
          <a:p>
            <a:pPr lvl="0">
              <a:buBlip>
                <a:blip r:embed="rId3"/>
              </a:buBlip>
            </a:pPr>
            <a:r>
              <a:rPr lang="cs-CZ" b="1" dirty="0"/>
              <a:t>Cesta zdravotnického prostředku k pacientovi</a:t>
            </a:r>
          </a:p>
          <a:p>
            <a:pPr lvl="1">
              <a:buBlip>
                <a:blip r:embed="rId3"/>
              </a:buBlip>
            </a:pPr>
            <a:r>
              <a:rPr lang="cs-CZ" dirty="0"/>
              <a:t>Výrobce, distributor, dovozce, zdravotnické zařízení, pacient</a:t>
            </a:r>
            <a:br>
              <a:rPr lang="cs-CZ" dirty="0"/>
            </a:br>
            <a:endParaRPr lang="cs-CZ" dirty="0"/>
          </a:p>
          <a:p>
            <a:pPr lvl="0">
              <a:buBlip>
                <a:blip r:embed="rId3"/>
              </a:buBlip>
            </a:pPr>
            <a:r>
              <a:rPr lang="cs-CZ" b="1" dirty="0"/>
              <a:t>Členění ZP – úhly pohledu</a:t>
            </a:r>
          </a:p>
          <a:p>
            <a:pPr lvl="1">
              <a:buBlip>
                <a:blip r:embed="rId3"/>
              </a:buBlip>
            </a:pPr>
            <a:r>
              <a:rPr lang="cs-CZ" dirty="0"/>
              <a:t>Zdravotní pojišťovny, regulatorní hledisko a legislativní ukotvení</a:t>
            </a:r>
            <a:br>
              <a:rPr lang="cs-CZ" dirty="0"/>
            </a:br>
            <a:endParaRPr lang="cs-CZ" dirty="0"/>
          </a:p>
          <a:p>
            <a:pPr lvl="0">
              <a:buBlip>
                <a:blip r:embed="rId3"/>
              </a:buBlip>
            </a:pPr>
            <a:r>
              <a:rPr lang="cs-CZ" b="1" dirty="0"/>
              <a:t>Dokumentace</a:t>
            </a:r>
          </a:p>
          <a:p>
            <a:pPr lvl="1">
              <a:buBlip>
                <a:blip r:embed="rId3"/>
              </a:buBlip>
            </a:pPr>
            <a:r>
              <a:rPr lang="cs-CZ" dirty="0"/>
              <a:t>Role subjektů a odpovědnosti vůči dokumentaci</a:t>
            </a:r>
            <a:br>
              <a:rPr lang="cs-CZ" dirty="0"/>
            </a:br>
            <a:endParaRPr lang="cs-CZ" dirty="0"/>
          </a:p>
          <a:p>
            <a:pPr lvl="0">
              <a:buBlip>
                <a:blip r:embed="rId3"/>
              </a:buBlip>
            </a:pPr>
            <a:r>
              <a:rPr lang="cs-CZ" b="1" dirty="0"/>
              <a:t>Další souvislosti -</a:t>
            </a:r>
            <a:r>
              <a:rPr lang="cs-CZ" dirty="0"/>
              <a:t> MDR a povinnosti jednotlivých subjektů</a:t>
            </a:r>
          </a:p>
        </p:txBody>
      </p:sp>
    </p:spTree>
    <p:extLst>
      <p:ext uri="{BB962C8B-B14F-4D97-AF65-F5344CB8AC3E}">
        <p14:creationId xmlns:p14="http://schemas.microsoft.com/office/powerpoint/2010/main" val="1663258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CB861-5F7C-4BA3-9D3D-E1BBCF0B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schéma cesty ZP k pacientovi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EE51134-3F69-41FD-9E31-3906BA6AD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09259"/>
              </p:ext>
            </p:extLst>
          </p:nvPr>
        </p:nvGraphicFramePr>
        <p:xfrm>
          <a:off x="1912619" y="1396999"/>
          <a:ext cx="8590995" cy="3597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2277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Tepelná elektrárna">
            <a:extLst>
              <a:ext uri="{FF2B5EF4-FFF2-40B4-BE49-F238E27FC236}">
                <a16:creationId xmlns:a16="http://schemas.microsoft.com/office/drawing/2014/main" id="{BA8E9D3D-7DE6-4D4D-92C0-7E21DA204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07B0AC-825C-4747-9B0B-78C74D177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10" y="2242539"/>
            <a:ext cx="7459980" cy="1425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400"/>
              <a:t>Povinnosti výrobce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434F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781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654" y="289367"/>
            <a:ext cx="4660208" cy="920289"/>
          </a:xfrm>
        </p:spPr>
        <p:txBody>
          <a:bodyPr/>
          <a:lstStyle/>
          <a:p>
            <a:r>
              <a:rPr lang="cs-CZ" dirty="0"/>
              <a:t>Povinnosti výrobce - § 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B63-997B-4A6B-B2D9-CD873F63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2804" y="1428113"/>
            <a:ext cx="8257880" cy="4798031"/>
          </a:xfrm>
        </p:spPr>
        <p:txBody>
          <a:bodyPr/>
          <a:lstStyle/>
          <a:p>
            <a: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Zákon o zdravotnických prostředcích nově upravuje některé povinnosti výrobců. </a:t>
            </a:r>
          </a:p>
          <a:p>
            <a:pPr marL="0" indent="0">
              <a:buNone/>
            </a:pPr>
            <a:endParaRPr lang="cs-CZ" sz="2000" dirty="0">
              <a:solidFill>
                <a:srgbClr val="22222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Výrobce je povinen zajistit, aby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prohlášení o shodě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podle čl. 19 odst. 1 nařízení o zdravotnických prostředcích nebo podle čl. 17 odst. 1 nařízení o diagnostických zdravotnických prostředcích in vitro bylo v případě prostředku dodávaného na trh na území České republiky vydáno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 českém, slovenském nebo anglickém jazyce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nebo do některého z těchto jazyků přeloženo. </a:t>
            </a:r>
            <a:b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000" dirty="0">
              <a:solidFill>
                <a:srgbClr val="22222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Označení CE neznamená, že byl ZP vyroben v EU nebo „Česku“, ale předpoklad, že ZP prošel procesem posouzení shody. </a:t>
            </a:r>
            <a:b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Prohlášení o shodě vydává výrobce, nikoliv distributor nebo servisní společnost </a:t>
            </a:r>
          </a:p>
          <a:p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3A5409-B79E-4C17-A2C1-B4A83F0002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649" y="420859"/>
            <a:ext cx="2674859" cy="3598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9630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/>
          <a:lstStyle/>
          <a:p>
            <a:r>
              <a:rPr lang="cs-CZ" dirty="0"/>
              <a:t>Povinnosti výrobce - § 8 (2)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B63-997B-4A6B-B2D9-CD873F63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5292" y="1727866"/>
            <a:ext cx="9734072" cy="4102100"/>
          </a:xfrm>
        </p:spPr>
        <p:txBody>
          <a:bodyPr/>
          <a:lstStyle/>
          <a:p>
            <a:pPr lvl="1"/>
            <a:r>
              <a:rPr lang="cs-CZ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výrobce, popřípadě jeho zplnomocněný zástupce, je povinen předložit SÚKL na požádání všechny informace a dokumentaci nezbytné k prokázání shody prostředku (celou technickou dokumentaci) v </a:t>
            </a:r>
            <a:r>
              <a:rPr lang="cs-CZ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českém, slovenském </a:t>
            </a:r>
            <a:r>
              <a:rPr lang="cs-CZ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nebo </a:t>
            </a:r>
            <a:r>
              <a:rPr lang="cs-CZ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anglickém</a:t>
            </a:r>
            <a:r>
              <a:rPr lang="cs-CZ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jazyce, pokud má v ČR sídlo, nebo pokud prostředek na trh na území ČR uvádí či dodává</a:t>
            </a:r>
          </a:p>
        </p:txBody>
      </p:sp>
    </p:spTree>
    <p:extLst>
      <p:ext uri="{BB962C8B-B14F-4D97-AF65-F5344CB8AC3E}">
        <p14:creationId xmlns:p14="http://schemas.microsoft.com/office/powerpoint/2010/main" val="944791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/>
          <a:lstStyle/>
          <a:p>
            <a:r>
              <a:rPr lang="cs-CZ" dirty="0"/>
              <a:t>Povinnosti výrobce - § 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B63-997B-4A6B-B2D9-CD873F63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6120" y="1727866"/>
            <a:ext cx="9583243" cy="4102100"/>
          </a:xfrm>
        </p:spPr>
        <p:txBody>
          <a:bodyPr/>
          <a:lstStyle/>
          <a:p>
            <a:pPr lvl="1"/>
            <a:r>
              <a:rPr lang="cs-CZ" sz="24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obnova jednorázových ZP </a:t>
            </a:r>
          </a:p>
          <a:p>
            <a:pPr lvl="1"/>
            <a:endParaRPr lang="cs-CZ" sz="2400" dirty="0">
              <a:solidFill>
                <a:srgbClr val="22222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cs-CZ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MDR ponechalo na členských státech, zda na svém území umožní obnovu jednorázových prostředků </a:t>
            </a:r>
            <a:br>
              <a:rPr lang="cs-CZ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/>
            <a:r>
              <a:rPr lang="cs-CZ" b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ZoZP</a:t>
            </a:r>
            <a:r>
              <a:rPr lang="cs-CZ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zcela vylučuje</a:t>
            </a:r>
            <a:r>
              <a:rPr lang="cs-CZ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(není možno na území ČR provádět činnost obnovy, ani obnovené jednorázové prostředky dovážet ze zahraničí a používat je na území České republiky).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7889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/>
          <a:lstStyle/>
          <a:p>
            <a:r>
              <a:rPr lang="cs-CZ" dirty="0"/>
              <a:t>Povinnosti výrobce - § 10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B63-997B-4A6B-B2D9-CD873F63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6120" y="1322773"/>
            <a:ext cx="9794449" cy="4693979"/>
          </a:xfrm>
        </p:spPr>
        <p:txBody>
          <a:bodyPr/>
          <a:lstStyle/>
          <a:p>
            <a:pPr marL="0" indent="0">
              <a:buNone/>
            </a:pPr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</a:rPr>
              <a:t>Vydání certifikátu o volném prodeji</a:t>
            </a: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(1)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 Žadatel podává žádost o certifikát o volném prodeji Ústavu prostřednictvím Informačního systému zdravotnických prostředků.</a:t>
            </a:r>
            <a:b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(2)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 Žádost musí kromě náležitostí stanovených správním řádem obsahovat</a:t>
            </a:r>
          </a:p>
          <a:p>
            <a:pPr lvl="1" algn="just"/>
            <a:r>
              <a:rPr 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a)</a:t>
            </a:r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cs-CZ" sz="1200" b="1" dirty="0">
                <a:solidFill>
                  <a:srgbClr val="D0C186"/>
                </a:solidFill>
                <a:latin typeface="Arial" panose="020B0604020202020204" pitchFamily="34" charset="0"/>
              </a:rPr>
              <a:t>primární identifikátor modelu prostředku (základní UDI-DI) </a:t>
            </a:r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</a:rPr>
              <a:t>v systému UDI podle čl. 27 nařízení o zdravotnických prostředcích, byl-li přidělen, a</a:t>
            </a:r>
          </a:p>
          <a:p>
            <a:pPr lvl="1" algn="just"/>
            <a:r>
              <a:rPr 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b)</a:t>
            </a:r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</a:rPr>
              <a:t> informaci, zda je požadováno vystavení certifikátu o volném prodeji v elektronické nebo listinné podobě.</a:t>
            </a:r>
            <a:b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cs-CZ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(3)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 Ústav ověří v Evropské databázi zdravotnických prostředků (dále jen „databáze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Eudamed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“), že příslušný prostředek je registrován a že ode dne provedení registrace nedošlo k žádné změně, která by bránila vydání certifikátu o volném prodeji.</a:t>
            </a:r>
            <a:b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(4)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 Ústav vystaví prostřednictvím Informačního systému zdravotnických prostředků žadateli formou osvědčení podle správního řádu certifikát o volném prodeji v českém a anglickém jazyce v souladu s čl. 60 nařízení o zdravotnických prostředcích nebo žádost zamítne, a to bez zbytečného odkladu.</a:t>
            </a:r>
          </a:p>
        </p:txBody>
      </p:sp>
    </p:spTree>
    <p:extLst>
      <p:ext uri="{BB962C8B-B14F-4D97-AF65-F5344CB8AC3E}">
        <p14:creationId xmlns:p14="http://schemas.microsoft.com/office/powerpoint/2010/main" val="420788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786A0-2150-479D-9E64-EA4B175D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258" y="402487"/>
            <a:ext cx="2902127" cy="1461188"/>
          </a:xfrm>
        </p:spPr>
        <p:txBody>
          <a:bodyPr/>
          <a:lstStyle/>
          <a:p>
            <a:r>
              <a:rPr lang="cs-CZ" dirty="0"/>
              <a:t>UDI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995692-84CE-4C99-831E-4D6B7B5A9D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59065" y="4248949"/>
            <a:ext cx="8066039" cy="1862291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systém jedinečné identifikace prostředku</a:t>
            </a:r>
          </a:p>
          <a:p>
            <a:r>
              <a:rPr lang="cs-CZ" dirty="0"/>
              <a:t>příloha VI část C</a:t>
            </a:r>
          </a:p>
          <a:p>
            <a:r>
              <a:rPr lang="cs-CZ" dirty="0"/>
              <a:t>usnadnění </a:t>
            </a:r>
            <a:r>
              <a:rPr lang="cs-CZ" dirty="0" err="1"/>
              <a:t>vysledovatelnosti</a:t>
            </a:r>
            <a:r>
              <a:rPr lang="cs-CZ" dirty="0"/>
              <a:t> ZP</a:t>
            </a:r>
          </a:p>
        </p:txBody>
      </p:sp>
      <p:pic>
        <p:nvPicPr>
          <p:cNvPr id="4" name="Zástupný obsah 8">
            <a:extLst>
              <a:ext uri="{FF2B5EF4-FFF2-40B4-BE49-F238E27FC236}">
                <a16:creationId xmlns:a16="http://schemas.microsoft.com/office/drawing/2014/main" id="{44A603D8-EE81-4058-B5EC-67AA1138E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572" y="1863672"/>
            <a:ext cx="4287811" cy="141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625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>
            <a:normAutofit fontScale="90000"/>
          </a:bodyPr>
          <a:lstStyle/>
          <a:p>
            <a:r>
              <a:rPr lang="cs-CZ" dirty="0"/>
              <a:t>Jaká je povinná lhůta u prostředku pro splnění požadavků UDI?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B63-997B-4A6B-B2D9-CD873F63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42301" y="1727866"/>
            <a:ext cx="9027062" cy="4102100"/>
          </a:xfrm>
        </p:spPr>
        <p:txBody>
          <a:bodyPr/>
          <a:lstStyle/>
          <a:p>
            <a:pPr marL="457189" lvl="1" indent="0">
              <a:buNone/>
            </a:pPr>
            <a:r>
              <a:rPr lang="cs-CZ" dirty="0"/>
              <a:t> </a:t>
            </a:r>
          </a:p>
          <a:p>
            <a:pPr marL="457189" lvl="1" indent="0">
              <a:buNone/>
            </a:pPr>
            <a:r>
              <a:rPr lang="cs-CZ" dirty="0"/>
              <a:t>Povinnost přiřadit UDI platí ode dne účinnosti nařízení tj. </a:t>
            </a:r>
            <a:r>
              <a:rPr lang="cs-CZ" b="1" dirty="0"/>
              <a:t>26. května 2021 </a:t>
            </a:r>
            <a:r>
              <a:rPr lang="cs-CZ" dirty="0"/>
              <a:t>pro zdravotnické prostředky </a:t>
            </a:r>
          </a:p>
          <a:p>
            <a:pPr marL="457189" lvl="1" indent="0">
              <a:buNone/>
            </a:pPr>
            <a:endParaRPr lang="cs-CZ" dirty="0"/>
          </a:p>
          <a:p>
            <a:pPr marL="457189" lvl="1" indent="0">
              <a:buNone/>
            </a:pPr>
            <a:r>
              <a:rPr lang="cs-CZ" dirty="0"/>
              <a:t>a </a:t>
            </a:r>
            <a:r>
              <a:rPr lang="cs-CZ" b="1" dirty="0"/>
              <a:t>26. 5. 2022 </a:t>
            </a:r>
            <a:r>
              <a:rPr lang="cs-CZ" dirty="0"/>
              <a:t>pro diagnostické prostředky in vitro.</a:t>
            </a:r>
          </a:p>
          <a:p>
            <a:pPr marL="457189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167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>
            <a:normAutofit fontScale="90000"/>
          </a:bodyPr>
          <a:lstStyle/>
          <a:p>
            <a:r>
              <a:rPr lang="cs-CZ" dirty="0"/>
              <a:t>UDI - </a:t>
            </a:r>
            <a:r>
              <a:rPr lang="cs-CZ" dirty="0" err="1"/>
              <a:t>Unique</a:t>
            </a:r>
            <a:r>
              <a:rPr lang="cs-CZ" dirty="0"/>
              <a:t> </a:t>
            </a:r>
            <a:r>
              <a:rPr lang="cs-CZ" dirty="0" err="1"/>
              <a:t>Device</a:t>
            </a:r>
            <a:r>
              <a:rPr lang="cs-CZ" dirty="0"/>
              <a:t> </a:t>
            </a:r>
            <a:r>
              <a:rPr lang="cs-CZ" dirty="0" err="1"/>
              <a:t>Identification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jedinečný systém identifikace ZP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7475D9-E217-200A-573C-3F6843B5F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72" y="1384700"/>
            <a:ext cx="9609056" cy="427663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6E33654-9D4F-D285-B71F-2898CED7CEA6}"/>
              </a:ext>
            </a:extLst>
          </p:cNvPr>
          <p:cNvSpPr txBox="1"/>
          <p:nvPr/>
        </p:nvSpPr>
        <p:spPr>
          <a:xfrm>
            <a:off x="454057" y="5783411"/>
            <a:ext cx="112838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HARTMANN – RICO a.s. MDR minimum: Změny u třídy I. nesterilní. In: 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Https://www.hartmann.info/cs-cz/nase-reseni/l/cz/test/mdr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[cit. 2022-05-27]. Dostupné z: file:///C:/Users/brauner/Downloads/MDR_Minimum_ZP_trida_I_nesterilni.pdf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712797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>
            <a:normAutofit/>
          </a:bodyPr>
          <a:lstStyle/>
          <a:p>
            <a:r>
              <a:rPr lang="cs-CZ" dirty="0"/>
              <a:t>UDI – ve dvou různých formátech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BB919A41-C259-49A1-A21F-916AE992A600}"/>
              </a:ext>
            </a:extLst>
          </p:cNvPr>
          <p:cNvSpPr txBox="1">
            <a:spLocks/>
          </p:cNvSpPr>
          <p:nvPr/>
        </p:nvSpPr>
        <p:spPr>
          <a:xfrm>
            <a:off x="2069090" y="1828806"/>
            <a:ext cx="8400273" cy="1600199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Okem čitelný formát</a:t>
            </a:r>
          </a:p>
          <a:p>
            <a:endParaRPr lang="cs-CZ" sz="2400" dirty="0"/>
          </a:p>
          <a:p>
            <a:r>
              <a:rPr lang="cs-CZ" sz="2400" dirty="0"/>
              <a:t>Strojově čitelný formát (např. lineární kód, RFID, 2D kód)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476D6F-DA2F-4268-8768-C92C504D8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707" y="3429000"/>
            <a:ext cx="7502589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05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17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19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E18D4A-771E-4AB2-BBA7-7DCB5009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208" y="857251"/>
            <a:ext cx="4747280" cy="30980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Legislativní vymezení stará vs. nová zákonná úprava</a:t>
            </a:r>
            <a:br>
              <a:rPr lang="en-US" sz="4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1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0" name="Rectangle 125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99FC75D-5057-41AA-B118-BF2E042F6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207" y="3619893"/>
            <a:ext cx="5546969" cy="238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MDD - MDR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ZoZP - nov</a:t>
            </a:r>
            <a:r>
              <a:rPr lang="cs-CZ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ý</a:t>
            </a:r>
            <a:r>
              <a:rPr lang="en-US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ZoZP</a:t>
            </a:r>
            <a:r>
              <a:rPr lang="cs-CZ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(375/2022)</a:t>
            </a:r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Vyhlášky - nov</a:t>
            </a:r>
            <a:r>
              <a:rPr lang="cs-CZ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á</a:t>
            </a:r>
            <a:r>
              <a:rPr lang="en-US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vyhlášk</a:t>
            </a:r>
            <a:r>
              <a:rPr lang="cs-CZ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 (377/2022)</a:t>
            </a:r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Nařízení vlády - zrušen</a:t>
            </a:r>
            <a:r>
              <a:rPr lang="cs-CZ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</a:t>
            </a:r>
            <a:endParaRPr lang="en-US" sz="28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1" name="Oval 127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Graphic 56" descr="Zaškrtnutí">
            <a:extLst>
              <a:ext uri="{FF2B5EF4-FFF2-40B4-BE49-F238E27FC236}">
                <a16:creationId xmlns:a16="http://schemas.microsoft.com/office/drawing/2014/main" id="{BF32AF0D-C3AF-4571-9E35-A62DDBBC4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1874" y="2108877"/>
            <a:ext cx="2654533" cy="265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4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BAA47-1ACC-47A1-AC33-1E673CA7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Globální doporučení pro užití UDI kódu </a:t>
            </a:r>
            <a:br>
              <a:rPr lang="cs-CZ" dirty="0"/>
            </a:br>
            <a:r>
              <a:rPr lang="cs-CZ" dirty="0"/>
              <a:t>(analogie FMD)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39F6B8-111E-4540-84BA-5A2B90293C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280" y="2147136"/>
            <a:ext cx="8177449" cy="3448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525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9"/>
            <a:ext cx="8020319" cy="920289"/>
          </a:xfrm>
        </p:spPr>
        <p:txBody>
          <a:bodyPr>
            <a:normAutofit fontScale="90000"/>
          </a:bodyPr>
          <a:lstStyle/>
          <a:p>
            <a:r>
              <a:rPr lang="cs-CZ" dirty="0"/>
              <a:t>Je povinnost uvádět nějakou formu UDI na obalu nebo na prostředku?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BB919A41-C259-49A1-A21F-916AE992A600}"/>
              </a:ext>
            </a:extLst>
          </p:cNvPr>
          <p:cNvSpPr txBox="1">
            <a:spLocks/>
          </p:cNvSpPr>
          <p:nvPr/>
        </p:nvSpPr>
        <p:spPr>
          <a:xfrm>
            <a:off x="2069090" y="1828806"/>
            <a:ext cx="8400273" cy="4194922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cs-CZ" sz="3600" b="0" i="0" dirty="0">
                <a:solidFill>
                  <a:srgbClr val="414141"/>
                </a:solidFill>
                <a:effectLst/>
              </a:rPr>
              <a:t>UDI je požadováno: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414141"/>
                </a:solidFill>
                <a:effectLst/>
              </a:rPr>
              <a:t>u </a:t>
            </a:r>
            <a:r>
              <a:rPr lang="cs-CZ" sz="2000" b="0" i="0" dirty="0" err="1">
                <a:solidFill>
                  <a:srgbClr val="414141"/>
                </a:solidFill>
                <a:effectLst/>
              </a:rPr>
              <a:t>implantabilních</a:t>
            </a:r>
            <a:r>
              <a:rPr lang="cs-CZ" sz="2000" b="0" i="0" dirty="0">
                <a:solidFill>
                  <a:srgbClr val="414141"/>
                </a:solidFill>
                <a:effectLst/>
              </a:rPr>
              <a:t> prostředků a prostředků třídy III: od </a:t>
            </a:r>
            <a:r>
              <a:rPr lang="cs-CZ" sz="2000" b="1" i="0" dirty="0">
                <a:solidFill>
                  <a:srgbClr val="414141"/>
                </a:solidFill>
                <a:effectLst/>
              </a:rPr>
              <a:t>26. května 2021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414141"/>
                </a:solidFill>
                <a:effectLst/>
              </a:rPr>
              <a:t>u prostředků třídy </a:t>
            </a:r>
            <a:r>
              <a:rPr lang="cs-CZ" sz="2000" b="0" i="0" dirty="0" err="1">
                <a:solidFill>
                  <a:srgbClr val="414141"/>
                </a:solidFill>
                <a:effectLst/>
              </a:rPr>
              <a:t>IIa</a:t>
            </a:r>
            <a:r>
              <a:rPr lang="cs-CZ" sz="2000" b="0" i="0" dirty="0">
                <a:solidFill>
                  <a:srgbClr val="414141"/>
                </a:solidFill>
                <a:effectLst/>
              </a:rPr>
              <a:t> a </a:t>
            </a:r>
            <a:r>
              <a:rPr lang="cs-CZ" sz="2000" b="0" i="0" dirty="0" err="1">
                <a:solidFill>
                  <a:srgbClr val="414141"/>
                </a:solidFill>
                <a:effectLst/>
              </a:rPr>
              <a:t>IIb</a:t>
            </a:r>
            <a:r>
              <a:rPr lang="cs-CZ" sz="2000" b="0" i="0" dirty="0">
                <a:solidFill>
                  <a:srgbClr val="414141"/>
                </a:solidFill>
                <a:effectLst/>
              </a:rPr>
              <a:t>: od </a:t>
            </a:r>
            <a:r>
              <a:rPr lang="cs-CZ" sz="2000" b="1" i="0" dirty="0">
                <a:solidFill>
                  <a:srgbClr val="414141"/>
                </a:solidFill>
                <a:effectLst/>
              </a:rPr>
              <a:t>26. května 2023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414141"/>
                </a:solidFill>
                <a:effectLst/>
              </a:rPr>
              <a:t>pro prostředky třídy I: od </a:t>
            </a:r>
            <a:r>
              <a:rPr lang="cs-CZ" sz="2000" b="1" i="0" dirty="0">
                <a:solidFill>
                  <a:srgbClr val="414141"/>
                </a:solidFill>
                <a:effectLst/>
              </a:rPr>
              <a:t>26. května 2025</a:t>
            </a:r>
          </a:p>
          <a:p>
            <a:pPr marL="457200" lvl="1" indent="0" fontAlgn="base">
              <a:buNone/>
            </a:pPr>
            <a:endParaRPr lang="cs-CZ" sz="2000" b="0" i="0" dirty="0">
              <a:solidFill>
                <a:srgbClr val="414141"/>
              </a:solidFill>
              <a:effectLst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414141"/>
                </a:solidFill>
                <a:effectLst/>
              </a:rPr>
              <a:t>u prostředků pro opakované použití, u nichž musí být UDI umístěno na samotném výrobku: dva roky po datech uvedených výše pro příslušnou třídu prostředků.</a:t>
            </a:r>
          </a:p>
          <a:p>
            <a:pPr lvl="1" fontAlgn="base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414141"/>
              </a:solidFill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cs-CZ" sz="2000" b="1" i="0" dirty="0">
                <a:solidFill>
                  <a:srgbClr val="414141"/>
                </a:solidFill>
                <a:effectLst/>
              </a:rPr>
              <a:t>UDI systém se vztahuje na všech prostředky</a:t>
            </a:r>
            <a:r>
              <a:rPr lang="cs-CZ" sz="2000" b="0" i="0" dirty="0">
                <a:solidFill>
                  <a:srgbClr val="414141"/>
                </a:solidFill>
                <a:effectLst/>
              </a:rPr>
              <a:t>, s výjimkou prostředků na zakázku a prostředků, které jsou předmětem klinické zkoušky.</a:t>
            </a:r>
          </a:p>
        </p:txBody>
      </p:sp>
    </p:spTree>
    <p:extLst>
      <p:ext uri="{BB962C8B-B14F-4D97-AF65-F5344CB8AC3E}">
        <p14:creationId xmlns:p14="http://schemas.microsoft.com/office/powerpoint/2010/main" val="491024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632020" y="2977996"/>
            <a:ext cx="2943497" cy="1027611"/>
          </a:xfrm>
          <a:prstGeom prst="rect">
            <a:avLst/>
          </a:prstGeom>
          <a:noFill/>
          <a:ln w="28575">
            <a:solidFill>
              <a:srgbClr val="D0C186"/>
            </a:solidFill>
          </a:ln>
          <a:effectLst>
            <a:glow rad="25400">
              <a:srgbClr val="BEA97B">
                <a:alpha val="31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rgbClr val="515054"/>
                </a:solidFill>
              </a:rPr>
              <a:t>EUDAMED</a:t>
            </a:r>
            <a:endParaRPr lang="cs-CZ" sz="2800" dirty="0">
              <a:solidFill>
                <a:srgbClr val="515054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5080505" y="1349491"/>
            <a:ext cx="2046515" cy="914400"/>
          </a:xfrm>
          <a:prstGeom prst="roundRect">
            <a:avLst/>
          </a:prstGeom>
          <a:gradFill flip="none" rotWithShape="1">
            <a:gsLst>
              <a:gs pos="0">
                <a:srgbClr val="D0C186">
                  <a:lumMod val="90000"/>
                  <a:lumOff val="10000"/>
                </a:srgbClr>
              </a:gs>
              <a:gs pos="23000">
                <a:srgbClr val="D0C186"/>
              </a:gs>
              <a:gs pos="69000">
                <a:srgbClr val="D0C186"/>
              </a:gs>
              <a:gs pos="97000">
                <a:srgbClr val="BEA97B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n w="3175">
                  <a:solidFill>
                    <a:srgbClr val="515054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Výrobce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8315741" y="3034599"/>
            <a:ext cx="2046515" cy="914400"/>
          </a:xfrm>
          <a:prstGeom prst="roundRect">
            <a:avLst/>
          </a:prstGeom>
          <a:gradFill flip="none" rotWithShape="1">
            <a:gsLst>
              <a:gs pos="0">
                <a:srgbClr val="D0C186">
                  <a:lumMod val="90000"/>
                  <a:lumOff val="10000"/>
                </a:srgbClr>
              </a:gs>
              <a:gs pos="23000">
                <a:srgbClr val="D0C186"/>
              </a:gs>
              <a:gs pos="69000">
                <a:srgbClr val="D0C186"/>
              </a:gs>
              <a:gs pos="97000">
                <a:srgbClr val="BEA97B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n w="3175">
                  <a:solidFill>
                    <a:srgbClr val="515054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Distributor/ dovozce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080505" y="4719709"/>
            <a:ext cx="2046515" cy="914400"/>
          </a:xfrm>
          <a:prstGeom prst="roundRect">
            <a:avLst/>
          </a:prstGeom>
          <a:gradFill flip="none" rotWithShape="1">
            <a:gsLst>
              <a:gs pos="0">
                <a:srgbClr val="D0C186">
                  <a:lumMod val="90000"/>
                  <a:lumOff val="10000"/>
                </a:srgbClr>
              </a:gs>
              <a:gs pos="23000">
                <a:srgbClr val="D0C186"/>
              </a:gs>
              <a:gs pos="69000">
                <a:srgbClr val="D0C186"/>
              </a:gs>
              <a:gs pos="97000">
                <a:srgbClr val="BEA97B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n w="3175">
                  <a:solidFill>
                    <a:srgbClr val="515054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Poskytovatel zdravotních služeb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1845272" y="3034599"/>
            <a:ext cx="2046515" cy="914400"/>
          </a:xfrm>
          <a:prstGeom prst="roundRect">
            <a:avLst/>
          </a:prstGeom>
          <a:gradFill flip="none" rotWithShape="1">
            <a:gsLst>
              <a:gs pos="0">
                <a:srgbClr val="D0C186">
                  <a:lumMod val="90000"/>
                  <a:lumOff val="10000"/>
                </a:srgbClr>
              </a:gs>
              <a:gs pos="23000">
                <a:srgbClr val="D0C186"/>
              </a:gs>
              <a:gs pos="69000">
                <a:srgbClr val="D0C186"/>
              </a:gs>
              <a:gs pos="97000">
                <a:srgbClr val="BEA97B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n w="3175">
                  <a:solidFill>
                    <a:srgbClr val="515054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Pacient</a:t>
            </a:r>
          </a:p>
        </p:txBody>
      </p:sp>
      <p:sp>
        <p:nvSpPr>
          <p:cNvPr id="12" name="Šipka dolů 11"/>
          <p:cNvSpPr/>
          <p:nvPr/>
        </p:nvSpPr>
        <p:spPr>
          <a:xfrm>
            <a:off x="5929597" y="2350979"/>
            <a:ext cx="348343" cy="539932"/>
          </a:xfrm>
          <a:prstGeom prst="downArrow">
            <a:avLst/>
          </a:prstGeom>
          <a:gradFill>
            <a:gsLst>
              <a:gs pos="0">
                <a:srgbClr val="BEA97B"/>
              </a:gs>
              <a:gs pos="100000">
                <a:srgbClr val="D0C186"/>
              </a:gs>
            </a:gsLst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lů 12"/>
          <p:cNvSpPr/>
          <p:nvPr/>
        </p:nvSpPr>
        <p:spPr>
          <a:xfrm>
            <a:off x="5755425" y="4092698"/>
            <a:ext cx="348343" cy="539932"/>
          </a:xfrm>
          <a:prstGeom prst="downArrow">
            <a:avLst/>
          </a:prstGeom>
          <a:gradFill>
            <a:gsLst>
              <a:gs pos="0">
                <a:srgbClr val="BEA97B"/>
              </a:gs>
              <a:gs pos="100000">
                <a:srgbClr val="D0C186"/>
              </a:gs>
            </a:gsLst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 rot="10800000">
            <a:off x="6103767" y="4092695"/>
            <a:ext cx="348343" cy="539932"/>
          </a:xfrm>
          <a:prstGeom prst="downArrow">
            <a:avLst/>
          </a:prstGeom>
          <a:gradFill>
            <a:gsLst>
              <a:gs pos="0">
                <a:srgbClr val="BEA97B"/>
              </a:gs>
              <a:gs pos="100000">
                <a:srgbClr val="D0C186"/>
              </a:gs>
            </a:gsLst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lů 14"/>
          <p:cNvSpPr/>
          <p:nvPr/>
        </p:nvSpPr>
        <p:spPr>
          <a:xfrm rot="5400000">
            <a:off x="7771459" y="3452614"/>
            <a:ext cx="348343" cy="539932"/>
          </a:xfrm>
          <a:prstGeom prst="downArrow">
            <a:avLst/>
          </a:prstGeom>
          <a:gradFill>
            <a:gsLst>
              <a:gs pos="0">
                <a:srgbClr val="BEA97B"/>
              </a:gs>
              <a:gs pos="100000">
                <a:srgbClr val="D0C186"/>
              </a:gs>
            </a:gsLst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lů 15"/>
          <p:cNvSpPr/>
          <p:nvPr/>
        </p:nvSpPr>
        <p:spPr>
          <a:xfrm rot="16200000">
            <a:off x="7786987" y="3047665"/>
            <a:ext cx="348343" cy="539932"/>
          </a:xfrm>
          <a:prstGeom prst="downArrow">
            <a:avLst/>
          </a:prstGeom>
          <a:gradFill>
            <a:gsLst>
              <a:gs pos="0">
                <a:srgbClr val="BEA97B"/>
              </a:gs>
              <a:gs pos="100000">
                <a:srgbClr val="D0C186"/>
              </a:gs>
            </a:gsLst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lů 16"/>
          <p:cNvSpPr/>
          <p:nvPr/>
        </p:nvSpPr>
        <p:spPr>
          <a:xfrm rot="5400000">
            <a:off x="4072207" y="3452615"/>
            <a:ext cx="348343" cy="539932"/>
          </a:xfrm>
          <a:prstGeom prst="downArrow">
            <a:avLst/>
          </a:prstGeom>
          <a:gradFill>
            <a:gsLst>
              <a:gs pos="0">
                <a:srgbClr val="BEA97B"/>
              </a:gs>
              <a:gs pos="100000">
                <a:srgbClr val="D0C186"/>
              </a:gs>
            </a:gsLst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lů 17"/>
          <p:cNvSpPr/>
          <p:nvPr/>
        </p:nvSpPr>
        <p:spPr>
          <a:xfrm rot="16200000">
            <a:off x="4087735" y="3047666"/>
            <a:ext cx="348343" cy="539932"/>
          </a:xfrm>
          <a:prstGeom prst="downArrow">
            <a:avLst/>
          </a:prstGeom>
          <a:gradFill>
            <a:gsLst>
              <a:gs pos="0">
                <a:srgbClr val="BEA97B"/>
              </a:gs>
              <a:gs pos="100000">
                <a:srgbClr val="D0C186"/>
              </a:gs>
            </a:gsLst>
          </a:gradFill>
          <a:ln>
            <a:solidFill>
              <a:srgbClr val="515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64531" flipV="1">
            <a:off x="7686812" y="1656545"/>
            <a:ext cx="1150384" cy="1045335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06384" flipV="1">
            <a:off x="7640400" y="4347997"/>
            <a:ext cx="1150384" cy="104533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93202" flipV="1">
            <a:off x="3398845" y="4330579"/>
            <a:ext cx="1150384" cy="10453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4B9CFFF-800D-4CEB-B551-75F7E555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4"/>
            <a:ext cx="8020319" cy="881203"/>
          </a:xfrm>
        </p:spPr>
        <p:txBody>
          <a:bodyPr/>
          <a:lstStyle/>
          <a:p>
            <a:r>
              <a:rPr lang="cs-CZ" dirty="0"/>
              <a:t>Informace o ZP a sledovatelnost pohybu</a:t>
            </a:r>
          </a:p>
        </p:txBody>
      </p:sp>
    </p:spTree>
    <p:extLst>
      <p:ext uri="{BB962C8B-B14F-4D97-AF65-F5344CB8AC3E}">
        <p14:creationId xmlns:p14="http://schemas.microsoft.com/office/powerpoint/2010/main" val="370026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9EC14-F9BC-3A8D-35E1-3FA9DFFA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EUDAMED, RZPRO a ISZP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8CD391-A041-151D-DEB8-2B5557AFD6F3}"/>
              </a:ext>
            </a:extLst>
          </p:cNvPr>
          <p:cNvSpPr txBox="1">
            <a:spLocks/>
          </p:cNvSpPr>
          <p:nvPr/>
        </p:nvSpPr>
        <p:spPr>
          <a:xfrm>
            <a:off x="980084" y="1863673"/>
            <a:ext cx="10077557" cy="2189854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ISZP – Informační systém zdravotnických prostředků</a:t>
            </a:r>
          </a:p>
          <a:p>
            <a:pPr lvl="1"/>
            <a:r>
              <a:rPr lang="cs-CZ" dirty="0"/>
              <a:t>nahradí  RZPRO, předpoklad je cca 2,5 roku po nabytí platnosti </a:t>
            </a:r>
            <a:r>
              <a:rPr lang="cs-CZ" dirty="0" err="1"/>
              <a:t>ZoZP</a:t>
            </a:r>
            <a:r>
              <a:rPr lang="cs-CZ" dirty="0"/>
              <a:t> – 2024?</a:t>
            </a:r>
          </a:p>
          <a:p>
            <a:pPr lvl="1"/>
            <a:r>
              <a:rPr lang="cs-CZ" dirty="0"/>
              <a:t>bude zajištěna migrace dat z RZPRO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588F50C-51FE-F5EE-F39B-E480BB488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1651675"/>
              </p:ext>
            </p:extLst>
          </p:nvPr>
        </p:nvGraphicFramePr>
        <p:xfrm>
          <a:off x="980084" y="2856999"/>
          <a:ext cx="6555819" cy="4274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6947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D9C33F-5661-4B63-624C-88665D961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65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114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806027-4B9B-D7D4-1DF1-3CB93E540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578" y="217455"/>
            <a:ext cx="9228843" cy="642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2028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8D6763E-F786-446E-8CEA-45C3469D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7" y="402487"/>
            <a:ext cx="8020319" cy="1461188"/>
          </a:xfrm>
        </p:spPr>
        <p:txBody>
          <a:bodyPr>
            <a:normAutofit/>
          </a:bodyPr>
          <a:lstStyle/>
          <a:p>
            <a:r>
              <a:rPr lang="cs-CZ" dirty="0"/>
              <a:t>Výrobce je povinen uvádět UDI na výrobku - ZP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C43E3D77-1D71-441A-90D2-387C581395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59065" y="4248949"/>
            <a:ext cx="8066039" cy="1862291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není povinen jej uvádět na doprovodné dokumentaci = problémy s evidencí, párováním a sledovatelností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9A845C7-9A04-4684-9012-216CD1FB2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953" y="1492050"/>
            <a:ext cx="3628103" cy="24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46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D8CEE-96A1-442D-A2D3-A68EC9CC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238105"/>
            <a:ext cx="8020319" cy="830415"/>
          </a:xfrm>
        </p:spPr>
        <p:txBody>
          <a:bodyPr/>
          <a:lstStyle/>
          <a:p>
            <a:r>
              <a:rPr lang="cs-CZ" dirty="0"/>
              <a:t>Doporučené prvky na etiketě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58BD55-28A3-7C67-6C67-FC1A0700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05" y="904197"/>
            <a:ext cx="10570590" cy="525186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B098839-16FA-91DD-730F-AACD24192FF5}"/>
              </a:ext>
            </a:extLst>
          </p:cNvPr>
          <p:cNvSpPr txBox="1"/>
          <p:nvPr/>
        </p:nvSpPr>
        <p:spPr>
          <a:xfrm>
            <a:off x="2516957" y="6221992"/>
            <a:ext cx="88643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HARTMANN – RICO a.s. MDR minimum: Změny u třídy I. nesterilní. In: </a:t>
            </a:r>
            <a:r>
              <a:rPr lang="cs-CZ" sz="10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Https://www.hartmann.info/cs-cz/nase-reseni/l/cz/test/mdr</a:t>
            </a:r>
            <a:r>
              <a:rPr lang="cs-CZ" sz="10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[cit. 2022-05-27]. Dostupné z: file:///C:/Users/brauner/Downloads/MDR_Minimum_ZP_trida_I_nesterilni.pdf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976617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92606-41F5-BB4C-4416-7519A0B49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980388"/>
            <a:ext cx="10515600" cy="1282045"/>
          </a:xfrm>
        </p:spPr>
        <p:txBody>
          <a:bodyPr/>
          <a:lstStyle/>
          <a:p>
            <a:r>
              <a:rPr lang="cs-CZ" dirty="0">
                <a:solidFill>
                  <a:srgbClr val="BEA97B"/>
                </a:solidFill>
              </a:rPr>
              <a:t>Vývoj aplikace MDR do praxe </a:t>
            </a:r>
          </a:p>
        </p:txBody>
      </p:sp>
      <p:pic>
        <p:nvPicPr>
          <p:cNvPr id="5" name="Obrázek 4" descr="Obsah obrázku osoba">
            <a:extLst>
              <a:ext uri="{FF2B5EF4-FFF2-40B4-BE49-F238E27FC236}">
                <a16:creationId xmlns:a16="http://schemas.microsoft.com/office/drawing/2014/main" id="{CE247BFC-4234-BF7E-9275-A208FA0E2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51679" y="2982202"/>
            <a:ext cx="5044322" cy="25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45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95D60-623D-0522-956C-C8F368C7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84" y="402484"/>
            <a:ext cx="10693757" cy="746808"/>
          </a:xfrm>
        </p:spPr>
        <p:txBody>
          <a:bodyPr/>
          <a:lstStyle/>
          <a:p>
            <a:r>
              <a:rPr lang="cs-CZ" dirty="0"/>
              <a:t>Pohled na ZP dle MDR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6AF357-A77A-3B80-68E5-28A22E099911}"/>
              </a:ext>
            </a:extLst>
          </p:cNvPr>
          <p:cNvSpPr txBox="1"/>
          <p:nvPr/>
        </p:nvSpPr>
        <p:spPr>
          <a:xfrm>
            <a:off x="716437" y="1175339"/>
            <a:ext cx="1095740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devices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ZP uvedené na trh před 26. 5. 2021, shoda posouzena dle MDD, neuplatňuje se pro ně shoda dle MDR kromě vigilance, národn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 požadavky dle 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ZoZP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268/2014ve znění do 26. 5. 2021</a:t>
            </a:r>
            <a:b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Legacy</a:t>
            </a:r>
            <a:r>
              <a:rPr lang="cs-CZ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devices</a:t>
            </a:r>
            <a:r>
              <a:rPr lang="cs-CZ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– starší ZP, uvedené na trh od 26. 5. 2021, shoda ZP posouzena podle MDD (93/42/EHS) nebo AIMDD (90/385/EHS), dobíhá platnost certifikátů a posouzení o shodě, uplatňuje se MDR ve vybraných oblastech (vigilance, PMS, BNP, registrace – notifikace), </a:t>
            </a:r>
            <a:r>
              <a:rPr lang="cs-CZ" sz="2400" dirty="0"/>
              <a:t>národní požadavky dle zákona č. 268/2014 Sb., o ZP, ve znění do 26. 5. 2021 (starý zákon) </a:t>
            </a:r>
            <a:b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/>
              <a:t>New </a:t>
            </a:r>
            <a:r>
              <a:rPr lang="cs-CZ" sz="2400" b="1" dirty="0" err="1"/>
              <a:t>devices</a:t>
            </a:r>
            <a:r>
              <a:rPr lang="cs-CZ" sz="2400" b="1" dirty="0"/>
              <a:t> </a:t>
            </a:r>
            <a:r>
              <a:rPr lang="cs-CZ" sz="2400" dirty="0"/>
              <a:t>– uvedení na trh po 26. 5. 2021, shoda ZP posouzena podle MDR (nařízení se uplatňuje v plném rozsahu), národní požadavky aktuálně dle zákona č. 375/2022 Sb., o ZP a IVD</a:t>
            </a:r>
          </a:p>
        </p:txBody>
      </p:sp>
    </p:spTree>
    <p:extLst>
      <p:ext uri="{BB962C8B-B14F-4D97-AF65-F5344CB8AC3E}">
        <p14:creationId xmlns:p14="http://schemas.microsoft.com/office/powerpoint/2010/main" val="291187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E302B7F-BF39-4991-B3BF-8E34AD26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258" y="402487"/>
            <a:ext cx="2902127" cy="1461188"/>
          </a:xfrm>
        </p:spPr>
        <p:txBody>
          <a:bodyPr/>
          <a:lstStyle/>
          <a:p>
            <a:r>
              <a:rPr lang="cs-CZ" dirty="0"/>
              <a:t>MDD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B60542B2-6178-4EF3-838C-24EE565530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16968" y="4251494"/>
            <a:ext cx="8682361" cy="1989513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b="1" dirty="0"/>
              <a:t>Medical Device Directive </a:t>
            </a:r>
            <a:r>
              <a:rPr lang="en-US" sz="2400" dirty="0"/>
              <a:t>(Council Directive 93/42/EEC of </a:t>
            </a:r>
            <a:r>
              <a:rPr lang="en-US" sz="2400" b="1" dirty="0"/>
              <a:t>14 June 1993 </a:t>
            </a:r>
            <a:r>
              <a:rPr lang="en-US" sz="2400" dirty="0"/>
              <a:t>[1] concerning medical devices, OJ No L 169/1 of 1993-07-12) </a:t>
            </a:r>
            <a:endParaRPr lang="cs-CZ" sz="2400" dirty="0"/>
          </a:p>
          <a:p>
            <a:r>
              <a:rPr lang="en-US" sz="2400" dirty="0" err="1"/>
              <a:t>určen</a:t>
            </a:r>
            <a:r>
              <a:rPr lang="cs-CZ" sz="2400" dirty="0"/>
              <a:t>a</a:t>
            </a:r>
            <a:r>
              <a:rPr lang="en-US" sz="2400" dirty="0"/>
              <a:t> k </a:t>
            </a:r>
            <a:r>
              <a:rPr lang="en-US" sz="2400" dirty="0" err="1"/>
              <a:t>harmonizaci</a:t>
            </a:r>
            <a:r>
              <a:rPr lang="en-US" sz="2400" dirty="0"/>
              <a:t> </a:t>
            </a:r>
            <a:r>
              <a:rPr lang="en-US" sz="2400" dirty="0" err="1"/>
              <a:t>právních</a:t>
            </a:r>
            <a:r>
              <a:rPr lang="en-US" sz="2400" dirty="0"/>
              <a:t> </a:t>
            </a:r>
            <a:r>
              <a:rPr lang="en-US" sz="2400" dirty="0" err="1"/>
              <a:t>předpisů</a:t>
            </a:r>
            <a:r>
              <a:rPr lang="en-US" sz="2400" dirty="0"/>
              <a:t> </a:t>
            </a:r>
            <a:r>
              <a:rPr lang="en-US" sz="2400" dirty="0" err="1"/>
              <a:t>týkajících</a:t>
            </a:r>
            <a:r>
              <a:rPr lang="en-US" sz="2400" dirty="0"/>
              <a:t> se </a:t>
            </a:r>
            <a:r>
              <a:rPr lang="en-US" sz="2400" dirty="0" err="1"/>
              <a:t>zdravotnických</a:t>
            </a:r>
            <a:r>
              <a:rPr lang="en-US" sz="2400" dirty="0"/>
              <a:t> </a:t>
            </a:r>
            <a:r>
              <a:rPr lang="en-US" sz="2400" dirty="0" err="1"/>
              <a:t>prostředků</a:t>
            </a:r>
            <a:r>
              <a:rPr lang="en-US" sz="2400" dirty="0"/>
              <a:t> v </a:t>
            </a:r>
            <a:r>
              <a:rPr lang="en-US" sz="2400" dirty="0" err="1"/>
              <a:t>rámci</a:t>
            </a:r>
            <a:r>
              <a:rPr lang="en-US" sz="2400" dirty="0"/>
              <a:t> </a:t>
            </a:r>
            <a:r>
              <a:rPr lang="en-US" sz="2400" dirty="0" err="1"/>
              <a:t>Evropské</a:t>
            </a:r>
            <a:r>
              <a:rPr lang="en-US" sz="2400" dirty="0"/>
              <a:t> </a:t>
            </a:r>
            <a:r>
              <a:rPr lang="en-US" sz="2400" dirty="0" err="1"/>
              <a:t>unie</a:t>
            </a:r>
            <a:r>
              <a:rPr lang="en-US" sz="2400" dirty="0"/>
              <a:t>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21963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098847C-9697-DAC4-FCEB-256CC2B9A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2" y="0"/>
            <a:ext cx="8392696" cy="57824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9059482-CD4C-9023-F483-DBB9156AF573}"/>
              </a:ext>
            </a:extLst>
          </p:cNvPr>
          <p:cNvSpPr txBox="1"/>
          <p:nvPr/>
        </p:nvSpPr>
        <p:spPr>
          <a:xfrm>
            <a:off x="2516957" y="6221992"/>
            <a:ext cx="88643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HARTMANN – RICO a.s. MDR minimum: Změny u třídy I. nesterilní. In: </a:t>
            </a:r>
            <a:r>
              <a:rPr lang="cs-CZ" sz="10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Https://www.hartmann.info/cs-cz/nase-reseni/l/cz/test/mdr</a:t>
            </a:r>
            <a:r>
              <a:rPr lang="cs-CZ" sz="10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[cit. 2022-05-27]. Dostupné z: file:///C:/Users/brauner/Downloads/MDR_Minimum_ZP_trida_I_nesterilni.pdf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4820200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8D6763E-F786-446E-8CEA-45C3469D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7" y="402487"/>
            <a:ext cx="8020319" cy="1461188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Legacy</a:t>
            </a:r>
            <a:r>
              <a:rPr lang="cs-CZ" dirty="0"/>
              <a:t> </a:t>
            </a:r>
            <a:r>
              <a:rPr lang="cs-CZ" dirty="0" err="1"/>
              <a:t>devices</a:t>
            </a:r>
            <a:r>
              <a:rPr lang="cs-CZ" dirty="0"/>
              <a:t> 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C43E3D77-1D71-441A-90D2-387C581395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76215" y="2121031"/>
            <a:ext cx="5071620" cy="1847653"/>
          </a:xfrm>
          <a:prstGeom prst="rect">
            <a:avLst/>
          </a:prstGeom>
        </p:spPr>
        <p:txBody>
          <a:bodyPr/>
          <a:lstStyle/>
          <a:p>
            <a:r>
              <a:rPr lang="cs-CZ" sz="1800" b="0" i="0" dirty="0">
                <a:solidFill>
                  <a:srgbClr val="414141"/>
                </a:solidFill>
                <a:effectLst/>
                <a:latin typeface="helvetica-w01-light"/>
              </a:rPr>
              <a:t>správná interpretace a aplikace MDR   </a:t>
            </a:r>
            <a:r>
              <a:rPr lang="cs-CZ" sz="1800" b="0" i="0" dirty="0" err="1">
                <a:solidFill>
                  <a:srgbClr val="414141"/>
                </a:solidFill>
                <a:effectLst/>
                <a:latin typeface="helvetica-w01-light"/>
              </a:rPr>
              <a:t>legacy</a:t>
            </a:r>
            <a:r>
              <a:rPr lang="cs-CZ" sz="1800" b="0" i="0" dirty="0">
                <a:solidFill>
                  <a:srgbClr val="414141"/>
                </a:solidFill>
                <a:effectLst/>
                <a:latin typeface="helvetica-w01-light"/>
              </a:rPr>
              <a:t> </a:t>
            </a:r>
            <a:r>
              <a:rPr lang="cs-CZ" sz="1800" b="0" i="0" dirty="0" err="1">
                <a:solidFill>
                  <a:srgbClr val="414141"/>
                </a:solidFill>
                <a:effectLst/>
                <a:latin typeface="helvetica-w01-light"/>
              </a:rPr>
              <a:t>devices</a:t>
            </a:r>
            <a:r>
              <a:rPr lang="cs-CZ" sz="1800" b="0" i="0" dirty="0">
                <a:solidFill>
                  <a:srgbClr val="414141"/>
                </a:solidFill>
                <a:effectLst/>
                <a:latin typeface="helvetica-w01-light"/>
              </a:rPr>
              <a:t> - prostředky, které mohou být nejpozději do </a:t>
            </a:r>
            <a:r>
              <a:rPr lang="cs-CZ" sz="1800" b="1" i="0" dirty="0">
                <a:solidFill>
                  <a:srgbClr val="414141"/>
                </a:solidFill>
                <a:effectLst/>
                <a:latin typeface="helvetica-w01-light"/>
              </a:rPr>
              <a:t>26. 5. 2024 </a:t>
            </a:r>
            <a:r>
              <a:rPr lang="cs-CZ" sz="1800" b="0" i="0" dirty="0">
                <a:solidFill>
                  <a:srgbClr val="414141"/>
                </a:solidFill>
                <a:effectLst/>
                <a:latin typeface="helvetica-w01-light"/>
              </a:rPr>
              <a:t>uváděny na trh na základě posouzení shody a povětšinou i certifikace podle MDD.</a:t>
            </a: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5E8F2C-32EA-65BE-D814-FC6C21742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93" y="1863675"/>
            <a:ext cx="5599522" cy="38892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9D149E-485C-F77B-0DDD-F18E8C890B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215" y="3959257"/>
            <a:ext cx="2305050" cy="153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72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F955F3-4F6B-BD4A-3679-5D7EC1393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Prodloužení přechodného období – </a:t>
            </a:r>
            <a:r>
              <a:rPr lang="cs-CZ" dirty="0" err="1"/>
              <a:t>Legal</a:t>
            </a:r>
            <a:r>
              <a:rPr lang="cs-CZ" dirty="0"/>
              <a:t> </a:t>
            </a:r>
            <a:r>
              <a:rPr lang="cs-CZ" dirty="0" err="1"/>
              <a:t>Devices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5ADFAE-E22C-4F6E-71C0-63FFC74D9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9"/>
          <a:stretch/>
        </p:blipFill>
        <p:spPr>
          <a:xfrm>
            <a:off x="5238817" y="1649692"/>
            <a:ext cx="6435023" cy="4179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D24C23-C930-8E19-5990-5928254DC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" t="1834"/>
          <a:stretch/>
        </p:blipFill>
        <p:spPr>
          <a:xfrm>
            <a:off x="518159" y="1649691"/>
            <a:ext cx="4120321" cy="4179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060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F29D7-F03D-5514-3F08-7FF1C058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Evidované oznámené subjekty – </a:t>
            </a:r>
            <a:r>
              <a:rPr lang="cs-CZ" dirty="0" err="1"/>
              <a:t>Notify</a:t>
            </a:r>
            <a:r>
              <a:rPr lang="cs-CZ" dirty="0"/>
              <a:t> </a:t>
            </a:r>
            <a:r>
              <a:rPr lang="cs-CZ" dirty="0" err="1"/>
              <a:t>Bodies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4A3E0A-DCAA-2FE1-AEDD-4AB92E19E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96" y="1734532"/>
            <a:ext cx="6707099" cy="366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D27F975-B798-5DCA-0B95-E0B8D5C514CF}"/>
              </a:ext>
            </a:extLst>
          </p:cNvPr>
          <p:cNvSpPr/>
          <p:nvPr/>
        </p:nvSpPr>
        <p:spPr>
          <a:xfrm>
            <a:off x="980084" y="3233394"/>
            <a:ext cx="1970506" cy="461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ECF582-25D0-D86B-F63A-1440FC1D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44" y="4445982"/>
            <a:ext cx="10926700" cy="762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042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95D60-623D-0522-956C-C8F368C7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Odvrácení rizika nedostatku zdravotnických prostředků v celé EU - prodloužení přechodného období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6AF357-A77A-3B80-68E5-28A22E099911}"/>
              </a:ext>
            </a:extLst>
          </p:cNvPr>
          <p:cNvSpPr txBox="1"/>
          <p:nvPr/>
        </p:nvSpPr>
        <p:spPr>
          <a:xfrm>
            <a:off x="716437" y="2277194"/>
            <a:ext cx="109574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skončení platnosti certifikátů vydaných podle Směrnic a bez platného certifikátu MDR již výrobci nesmějí uvádět tyto zdravotnické prostředky na trh EU.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může způsobit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nedostatek zdravotnických prostředků a ohrozit bezpečnost pacientů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Limitace počtu notifikovaných osob – </a:t>
            </a:r>
            <a:r>
              <a:rPr lang="cs-CZ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Notify</a:t>
            </a:r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body pro posouzení shody a certifikace ZP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70463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172E3-0109-195B-E6A9-F2581713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84" y="402484"/>
            <a:ext cx="10693757" cy="1006866"/>
          </a:xfrm>
        </p:spPr>
        <p:txBody>
          <a:bodyPr/>
          <a:lstStyle/>
          <a:p>
            <a:r>
              <a:rPr lang="cs-CZ" dirty="0"/>
              <a:t>Počty obdržených žádostí a vystavených certifikátů dle MDR – únor 2021-říjen 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4E5671-31BB-FA49-63D7-40605D7D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084" y="1667783"/>
            <a:ext cx="6410617" cy="432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23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A8420-0616-C9C9-4DB0-B8F98364F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Počty exspirujících certifikátů</a:t>
            </a: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932A4ACD-1C62-A1ED-0E8D-2E6D8E221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23052"/>
              </p:ext>
            </p:extLst>
          </p:nvPr>
        </p:nvGraphicFramePr>
        <p:xfrm>
          <a:off x="2032000" y="1863672"/>
          <a:ext cx="8128000" cy="23977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7720221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4588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Rok exspirace</a:t>
                      </a:r>
                    </a:p>
                  </a:txBody>
                  <a:tcPr>
                    <a:solidFill>
                      <a:srgbClr val="D0C18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Počet exspirovaných a exspirujících certifikátů vydaných dle </a:t>
                      </a:r>
                      <a:r>
                        <a:rPr lang="cs-CZ" dirty="0" err="1"/>
                        <a:t>Council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Directives</a:t>
                      </a:r>
                      <a:r>
                        <a:rPr lang="cs-CZ" dirty="0"/>
                        <a:t> 90/385/EEC a 93/42/EEC</a:t>
                      </a:r>
                    </a:p>
                  </a:txBody>
                  <a:tcPr>
                    <a:solidFill>
                      <a:srgbClr val="D0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5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2021 (od 26. 5.)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96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007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08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2024 (od 26. 5.)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17095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916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5018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95D60-623D-0522-956C-C8F368C7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Prodloužení přechodného období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6AF357-A77A-3B80-68E5-28A22E099911}"/>
              </a:ext>
            </a:extLst>
          </p:cNvPr>
          <p:cNvSpPr txBox="1"/>
          <p:nvPr/>
        </p:nvSpPr>
        <p:spPr>
          <a:xfrm>
            <a:off x="6721311" y="1678650"/>
            <a:ext cx="5187352" cy="216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Návrh 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NAŘÍZENÍ EVROPSKÉHO PARLAMENTU A RADY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kterým se mění nařízení (EU) 2017/745 a (EU) 2017/746, pokud jde o přechodné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ustanovení pro některé zdravotnické prostředky a diagnostické zdravotnické prostředky in vitro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6FE85AC-2835-1F89-884E-E84A6D212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3" y="1659046"/>
            <a:ext cx="5851094" cy="416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181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5DC64-4D3D-4986-21BF-81D7D963F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Návrh k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NAŘÍZENÍ EVROPSKÉHO PARLAMENTU A RADY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AB2A12-15DF-FD07-C3F9-1A79A1D63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35" y="2025823"/>
            <a:ext cx="10148766" cy="280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AE8B483-B339-FD25-7BF6-A646298C9EF4}"/>
              </a:ext>
            </a:extLst>
          </p:cNvPr>
          <p:cNvSpPr/>
          <p:nvPr/>
        </p:nvSpPr>
        <p:spPr>
          <a:xfrm>
            <a:off x="1090569" y="3177331"/>
            <a:ext cx="5285064" cy="266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E04DDD3-C6EA-B2A8-B0D7-846BE8BDC9D9}"/>
              </a:ext>
            </a:extLst>
          </p:cNvPr>
          <p:cNvSpPr/>
          <p:nvPr/>
        </p:nvSpPr>
        <p:spPr>
          <a:xfrm>
            <a:off x="3172437" y="4151852"/>
            <a:ext cx="2923563" cy="266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621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95D60-623D-0522-956C-C8F368C7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Prodloužení přechodného období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6AF357-A77A-3B80-68E5-28A22E099911}"/>
              </a:ext>
            </a:extLst>
          </p:cNvPr>
          <p:cNvSpPr txBox="1"/>
          <p:nvPr/>
        </p:nvSpPr>
        <p:spPr>
          <a:xfrm>
            <a:off x="716437" y="2277194"/>
            <a:ext cx="109574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Přechodné období se prodlužuje </a:t>
            </a:r>
            <a:r>
              <a:rPr lang="cs-CZ" sz="2400" b="1" dirty="0"/>
              <a:t>od 26. května 2024 do 31. prosince 2027 </a:t>
            </a:r>
          </a:p>
          <a:p>
            <a:r>
              <a:rPr lang="cs-CZ" sz="2400" dirty="0"/>
              <a:t>pro prostředky </a:t>
            </a:r>
            <a:r>
              <a:rPr lang="cs-CZ" sz="2400" b="1" dirty="0"/>
              <a:t>s vyšším rizikem </a:t>
            </a:r>
            <a:r>
              <a:rPr lang="cs-CZ" sz="2400" dirty="0"/>
              <a:t>(</a:t>
            </a:r>
            <a:r>
              <a:rPr lang="cs-CZ" sz="2400" dirty="0" err="1"/>
              <a:t>implantabilní</a:t>
            </a:r>
            <a:r>
              <a:rPr lang="cs-CZ" sz="2400" dirty="0"/>
              <a:t> prostředky třídy III a třídy </a:t>
            </a:r>
            <a:r>
              <a:rPr lang="cs-CZ" sz="2400" dirty="0" err="1"/>
              <a:t>IIb</a:t>
            </a:r>
            <a:r>
              <a:rPr lang="cs-CZ" sz="2400" dirty="0"/>
              <a:t> s výjimkou některých prostředků, pro které nařízení MDR poskytuje výjimky, protože tyto prostředky jsou považovány za prostředky založené na dobře zavedených technologiích) 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 do </a:t>
            </a:r>
            <a:r>
              <a:rPr lang="cs-CZ" sz="2400" b="1" dirty="0"/>
              <a:t>31. prosince 2028 </a:t>
            </a:r>
            <a:r>
              <a:rPr lang="cs-CZ" sz="2400" dirty="0"/>
              <a:t>pro prostředky </a:t>
            </a:r>
            <a:r>
              <a:rPr lang="cs-CZ" sz="2400" b="1" dirty="0"/>
              <a:t>se středním a nižším rizikem </a:t>
            </a:r>
            <a:r>
              <a:rPr lang="cs-CZ" sz="2400" dirty="0"/>
              <a:t>(ostatní prostředky třídy </a:t>
            </a:r>
            <a:r>
              <a:rPr lang="cs-CZ" sz="2400" dirty="0" err="1"/>
              <a:t>IIb</a:t>
            </a:r>
            <a:r>
              <a:rPr lang="cs-CZ" sz="2400" dirty="0"/>
              <a:t> a prostředky třídy </a:t>
            </a:r>
            <a:r>
              <a:rPr lang="cs-CZ" sz="2400" dirty="0" err="1"/>
              <a:t>IIa</a:t>
            </a:r>
            <a:r>
              <a:rPr lang="cs-CZ" sz="2400" dirty="0"/>
              <a:t>, třídy </a:t>
            </a:r>
            <a:r>
              <a:rPr lang="cs-CZ" sz="2400" dirty="0" err="1"/>
              <a:t>Im</a:t>
            </a:r>
            <a:r>
              <a:rPr lang="cs-CZ" sz="2400" dirty="0"/>
              <a:t>, </a:t>
            </a:r>
            <a:r>
              <a:rPr lang="cs-CZ" sz="2400" dirty="0" err="1"/>
              <a:t>Is</a:t>
            </a:r>
            <a:r>
              <a:rPr lang="cs-CZ" sz="2400" dirty="0"/>
              <a:t> a Ir).</a:t>
            </a:r>
          </a:p>
        </p:txBody>
      </p:sp>
    </p:spTree>
    <p:extLst>
      <p:ext uri="{BB962C8B-B14F-4D97-AF65-F5344CB8AC3E}">
        <p14:creationId xmlns:p14="http://schemas.microsoft.com/office/powerpoint/2010/main" val="409690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786A0-2150-479D-9E64-EA4B175D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258" y="402487"/>
            <a:ext cx="2902127" cy="1461188"/>
          </a:xfrm>
        </p:spPr>
        <p:txBody>
          <a:bodyPr/>
          <a:lstStyle/>
          <a:p>
            <a:r>
              <a:rPr lang="cs-CZ" dirty="0"/>
              <a:t>MDR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995692-84CE-4C99-831E-4D6B7B5A9D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05787" y="4317676"/>
            <a:ext cx="8380429" cy="1687168"/>
          </a:xfrm>
          <a:prstGeom prst="rect">
            <a:avLst/>
          </a:prstGeom>
        </p:spPr>
        <p:txBody>
          <a:bodyPr/>
          <a:lstStyle/>
          <a:p>
            <a:r>
              <a:rPr lang="cs-CZ" sz="2400" dirty="0"/>
              <a:t>Nařízení Evropského parlamentu a Rady (EU) </a:t>
            </a:r>
            <a:r>
              <a:rPr lang="cs-CZ" sz="2400" b="1" dirty="0"/>
              <a:t>2017/745 ze dne 5. dubna 2017 </a:t>
            </a:r>
            <a:r>
              <a:rPr lang="cs-CZ" sz="2400" dirty="0"/>
              <a:t>o zdravotnických prostředcích, změně směrnice 2001/83/ES, nařízení (ES) č. 178/2002 a nařízení (ES) č. 1223/2009 a o zrušení směrnic Rady 90/385/EHS a 93/42/EHS</a:t>
            </a:r>
          </a:p>
        </p:txBody>
      </p:sp>
    </p:spTree>
    <p:extLst>
      <p:ext uri="{BB962C8B-B14F-4D97-AF65-F5344CB8AC3E}">
        <p14:creationId xmlns:p14="http://schemas.microsoft.com/office/powerpoint/2010/main" val="42164372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C4343-7039-BABD-0A4B-34A3F38F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PRODLOUŽENÍ DEADLINU PRO UVÁDĚNÍ LEGACY DEVICES NA TRH</a:t>
            </a:r>
            <a:br>
              <a:rPr lang="cs-CZ" sz="2400" dirty="0"/>
            </a:br>
            <a:r>
              <a:rPr lang="cs-CZ" sz="2400" dirty="0"/>
              <a:t>• článek 120 se mění takto:</a:t>
            </a:r>
            <a:br>
              <a:rPr lang="cs-CZ" sz="2400" dirty="0"/>
            </a:br>
            <a:r>
              <a:rPr lang="cs-CZ" sz="2400" dirty="0"/>
              <a:t>b) odstavec 3 se nahrazuje tímto: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552DD88-7668-92BB-651E-4B9EAC40C7AA}"/>
              </a:ext>
            </a:extLst>
          </p:cNvPr>
          <p:cNvSpPr txBox="1"/>
          <p:nvPr/>
        </p:nvSpPr>
        <p:spPr>
          <a:xfrm>
            <a:off x="980084" y="1734182"/>
            <a:ext cx="1237770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„3a. Odchylně od článku 5 a za předpokladu, že jsou splněny podmínky stanovené v odstavci 3d tohoto článku, </a:t>
            </a:r>
          </a:p>
          <a:p>
            <a:r>
              <a:rPr lang="cs-CZ" dirty="0"/>
              <a:t>mohou být prostředky uvedené v odstavcích 3b a 3c tohoto článku uváděny na trh nebo do provozu až do dat </a:t>
            </a:r>
          </a:p>
          <a:p>
            <a:r>
              <a:rPr lang="cs-CZ" dirty="0"/>
              <a:t>stanovených v uvedených odstavcích.</a:t>
            </a:r>
          </a:p>
          <a:p>
            <a:r>
              <a:rPr lang="cs-CZ" dirty="0"/>
              <a:t>3b. Prostředky, které mají certifikát, jenž byl vydán v souladu se směrnicí 90/385/EHS nebo směrnicí 93/42/EHS </a:t>
            </a:r>
          </a:p>
          <a:p>
            <a:r>
              <a:rPr lang="cs-CZ" dirty="0"/>
              <a:t>a jenž je platný na základě odstavce 2 tohoto článku, mohou být uváděny na trh nebo do provozu až do těchto dat:</a:t>
            </a:r>
          </a:p>
          <a:p>
            <a:r>
              <a:rPr lang="cs-CZ" dirty="0"/>
              <a:t>a) </a:t>
            </a:r>
            <a:r>
              <a:rPr lang="cs-CZ" b="1" dirty="0"/>
              <a:t>31. prosince 2027 pro prostředky třídy III a pro </a:t>
            </a:r>
            <a:r>
              <a:rPr lang="cs-CZ" b="1" dirty="0" err="1"/>
              <a:t>implantabilní</a:t>
            </a:r>
            <a:r>
              <a:rPr lang="cs-CZ" b="1" dirty="0"/>
              <a:t> prostředky třídy </a:t>
            </a:r>
            <a:r>
              <a:rPr lang="cs-CZ" b="1" dirty="0" err="1"/>
              <a:t>IIb</a:t>
            </a:r>
            <a:r>
              <a:rPr lang="cs-CZ" dirty="0"/>
              <a:t>,</a:t>
            </a:r>
          </a:p>
          <a:p>
            <a:r>
              <a:rPr lang="cs-CZ" dirty="0"/>
              <a:t>kromě šicího materiálu, svorek a skob, zubních výplní, rovnátek, korunek, šroubů, klínků,</a:t>
            </a:r>
          </a:p>
          <a:p>
            <a:r>
              <a:rPr lang="cs-CZ" dirty="0"/>
              <a:t>destiček, drátů, čepů, spon a konektorů;</a:t>
            </a:r>
          </a:p>
          <a:p>
            <a:r>
              <a:rPr lang="cs-CZ" dirty="0"/>
              <a:t>b) </a:t>
            </a:r>
            <a:r>
              <a:rPr lang="cs-CZ" b="1" dirty="0"/>
              <a:t>31. prosince 2028 pro prostředky třídy </a:t>
            </a:r>
            <a:r>
              <a:rPr lang="cs-CZ" b="1" dirty="0" err="1"/>
              <a:t>IIb</a:t>
            </a:r>
            <a:r>
              <a:rPr lang="cs-CZ" b="1" dirty="0"/>
              <a:t> jiné než prostředky, na které se vztahuje</a:t>
            </a:r>
          </a:p>
          <a:p>
            <a:r>
              <a:rPr lang="cs-CZ" b="1" dirty="0"/>
              <a:t>písmeno a), pro prostředky třídy </a:t>
            </a:r>
            <a:r>
              <a:rPr lang="cs-CZ" b="1" dirty="0" err="1"/>
              <a:t>IIa</a:t>
            </a:r>
            <a:r>
              <a:rPr lang="cs-CZ" b="1" dirty="0"/>
              <a:t> a pro prostředky třídy I, které jsou uváděny na trh ve</a:t>
            </a:r>
          </a:p>
          <a:p>
            <a:r>
              <a:rPr lang="cs-CZ" b="1" dirty="0"/>
              <a:t>sterilním stavu nebo které mají měřicí funkci.</a:t>
            </a:r>
          </a:p>
          <a:p>
            <a:r>
              <a:rPr lang="cs-CZ" dirty="0"/>
              <a:t>3c. Prostředky, u nichž postup posuzování shody podle směrnice 93/42/EHS nevyžadoval</a:t>
            </a:r>
          </a:p>
          <a:p>
            <a:r>
              <a:rPr lang="cs-CZ" dirty="0"/>
              <a:t>zapojení oznámeného subjektu, pro něž bylo přede dnem 26. května 2021 vypracováno</a:t>
            </a:r>
          </a:p>
          <a:p>
            <a:r>
              <a:rPr lang="cs-CZ" dirty="0"/>
              <a:t>prohlášení o shodě a u nichž postup posuzování shody podle tohoto nařízení vyžaduje zapojení</a:t>
            </a:r>
          </a:p>
          <a:p>
            <a:r>
              <a:rPr lang="cs-CZ" dirty="0"/>
              <a:t>oznámeného subjektu, mohou být uváděny na trh nebo do provozu do 31. prosince 2028.“ </a:t>
            </a:r>
          </a:p>
        </p:txBody>
      </p:sp>
    </p:spTree>
    <p:extLst>
      <p:ext uri="{BB962C8B-B14F-4D97-AF65-F5344CB8AC3E}">
        <p14:creationId xmlns:p14="http://schemas.microsoft.com/office/powerpoint/2010/main" val="938462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22E27-5C05-7236-CFC3-25E3414B4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Prodloužení platnosti certifikátů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7ABD12D-272E-5A45-7890-EF0ED167B72E}"/>
              </a:ext>
            </a:extLst>
          </p:cNvPr>
          <p:cNvSpPr txBox="1"/>
          <p:nvPr/>
        </p:nvSpPr>
        <p:spPr>
          <a:xfrm>
            <a:off x="980084" y="2415694"/>
            <a:ext cx="1038864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/>
              <a:t>Délka prodloužení platnosti certifikátu odpovídá délce prodlouženého přechodného období </a:t>
            </a:r>
            <a:r>
              <a:rPr lang="cs-CZ" sz="2400" dirty="0"/>
              <a:t>stanoveného v navrhovaném čl. 120 odst. 3a až 3c nařízení MDR. 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Pokud jde o certifikáty, jejichž </a:t>
            </a:r>
            <a:r>
              <a:rPr lang="cs-CZ" sz="2400" b="1" dirty="0"/>
              <a:t>platnost již vypršela </a:t>
            </a:r>
            <a:r>
              <a:rPr lang="cs-CZ" sz="2400" dirty="0"/>
              <a:t>v době, kdy navrhovaná změna vstoupí v platnost, prodloužení by podléhalo podmínce, že </a:t>
            </a:r>
            <a:r>
              <a:rPr lang="cs-CZ" sz="2400" b="1" dirty="0"/>
              <a:t>v okamžiku skončení platnosti výrobce podepsal smlouvu</a:t>
            </a:r>
            <a:r>
              <a:rPr lang="cs-CZ" sz="2400" dirty="0"/>
              <a:t> s notifikovanou osobou.</a:t>
            </a:r>
          </a:p>
        </p:txBody>
      </p:sp>
    </p:spTree>
    <p:extLst>
      <p:ext uri="{BB962C8B-B14F-4D97-AF65-F5344CB8AC3E}">
        <p14:creationId xmlns:p14="http://schemas.microsoft.com/office/powerpoint/2010/main" val="1965084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Různé velikosti krabicových polí v produkčním prostředí">
            <a:extLst>
              <a:ext uri="{FF2B5EF4-FFF2-40B4-BE49-F238E27FC236}">
                <a16:creationId xmlns:a16="http://schemas.microsoft.com/office/drawing/2014/main" id="{BA8E9D3D-7DE6-4D4D-92C0-7E21DA204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07B0AC-825C-4747-9B0B-78C74D177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10" y="2242539"/>
            <a:ext cx="7459980" cy="1425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400"/>
              <a:t>Povinnosti distributora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7F6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469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2898"/>
            <a:ext cx="8020319" cy="1461188"/>
          </a:xfrm>
        </p:spPr>
        <p:txBody>
          <a:bodyPr/>
          <a:lstStyle/>
          <a:p>
            <a:r>
              <a:rPr lang="cs-CZ" dirty="0"/>
              <a:t>Povinnosti distributorů a osob provádějících servis - § 23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1912621" y="1375560"/>
            <a:ext cx="8556739" cy="4912224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Distributor a osoba provádějící servis prostředků jsou povinni </a:t>
            </a:r>
            <a:r>
              <a:rPr lang="cs-CZ" sz="2800" b="1" dirty="0"/>
              <a:t>ohlásit</a:t>
            </a:r>
            <a:r>
              <a:rPr lang="cs-CZ" sz="2800" dirty="0"/>
              <a:t> Ústavu prostřednictvím Informačního systému zdravotnických prostředků svoji </a:t>
            </a:r>
            <a:r>
              <a:rPr lang="cs-CZ" sz="2800" b="1" dirty="0"/>
              <a:t>činnost distributora </a:t>
            </a:r>
            <a:r>
              <a:rPr lang="cs-CZ" sz="2800" dirty="0"/>
              <a:t>nebo osoby provádějící servis prostředků, a to před zahájením této činnosti. </a:t>
            </a:r>
            <a:br>
              <a:rPr lang="cs-CZ" sz="2800" dirty="0"/>
            </a:br>
            <a:r>
              <a:rPr lang="cs-CZ" sz="2800" dirty="0"/>
              <a:t>Tato povinnost </a:t>
            </a:r>
            <a:r>
              <a:rPr lang="cs-CZ" sz="2800" b="1" dirty="0"/>
              <a:t>se nevztahuje </a:t>
            </a:r>
            <a:r>
              <a:rPr lang="cs-CZ" sz="2800" dirty="0"/>
              <a:t>na osobu provádějící servis výhradně prostředků </a:t>
            </a:r>
            <a:r>
              <a:rPr lang="cs-CZ" sz="2800" b="1" dirty="0"/>
              <a:t>rizikové třídy I</a:t>
            </a:r>
            <a:r>
              <a:rPr lang="cs-CZ" sz="2800" dirty="0"/>
              <a:t>, a na distributora, který dodává výhradně prostředky rizikové třídy I, nebo dodává prostředek výhradně uživateli, který </a:t>
            </a:r>
            <a:r>
              <a:rPr lang="cs-CZ" sz="2800" b="1" dirty="0"/>
              <a:t>není poskytovatelem zdravotních služeb</a:t>
            </a:r>
            <a:r>
              <a:rPr lang="cs-CZ" sz="2800" dirty="0"/>
              <a:t>.</a:t>
            </a:r>
            <a:br>
              <a:rPr lang="cs-CZ" sz="2800" dirty="0"/>
            </a:b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392055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2898"/>
            <a:ext cx="8020319" cy="1461188"/>
          </a:xfrm>
        </p:spPr>
        <p:txBody>
          <a:bodyPr/>
          <a:lstStyle/>
          <a:p>
            <a:r>
              <a:rPr lang="cs-CZ" dirty="0"/>
              <a:t>Ohlášená osoba - § 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1912621" y="2397841"/>
            <a:ext cx="8556739" cy="3227263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Ústav každému distributorovi a osobě provádějící servis prostředků, kteří ohlásili svou činnost podle § 23 (dále jen „</a:t>
            </a:r>
            <a:r>
              <a:rPr lang="cs-CZ" sz="2800" b="1" dirty="0"/>
              <a:t>ohlášená osoba</a:t>
            </a:r>
            <a:r>
              <a:rPr lang="cs-CZ" sz="2800" dirty="0"/>
              <a:t>“), přidělí registrační číslo. </a:t>
            </a:r>
            <a:br>
              <a:rPr lang="cs-CZ" sz="2800" dirty="0"/>
            </a:br>
            <a:r>
              <a:rPr lang="cs-CZ" sz="2800" dirty="0"/>
              <a:t>Pokud jedna osoba ohlásí více činností podle tohoto zákona, je této osobě přiděleno pouze jedno registrační číslo.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CF8D50-F439-494E-A94D-9EB727D5F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066" y="1504086"/>
            <a:ext cx="2097207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5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2898"/>
            <a:ext cx="8020319" cy="1461188"/>
          </a:xfrm>
        </p:spPr>
        <p:txBody>
          <a:bodyPr/>
          <a:lstStyle/>
          <a:p>
            <a:r>
              <a:rPr lang="cs-CZ" dirty="0" err="1"/>
              <a:t>Vigilance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1912621" y="1396357"/>
            <a:ext cx="8556739" cy="3185070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/>
              <a:t>Již není povinností distributora činit BNO</a:t>
            </a:r>
            <a:br>
              <a:rPr lang="cs-CZ" sz="3600" dirty="0"/>
            </a:br>
            <a:endParaRPr lang="cs-CZ" sz="3600" dirty="0"/>
          </a:p>
          <a:p>
            <a:r>
              <a:rPr lang="cs-CZ" sz="3600" dirty="0"/>
              <a:t>Nutnost doložit </a:t>
            </a:r>
            <a:r>
              <a:rPr lang="cs-CZ" sz="3600" dirty="0" err="1"/>
              <a:t>tracing</a:t>
            </a:r>
            <a:r>
              <a:rPr lang="cs-CZ" sz="3600" dirty="0"/>
              <a:t> ZP </a:t>
            </a:r>
            <a:r>
              <a:rPr lang="cs-CZ" sz="3600" dirty="0" err="1"/>
              <a:t>SÚKLu</a:t>
            </a:r>
            <a:r>
              <a:rPr lang="cs-CZ" sz="3600" dirty="0"/>
              <a:t> a uchovávat dokumentaci po dobu 10 let</a:t>
            </a:r>
          </a:p>
          <a:p>
            <a:r>
              <a:rPr lang="cs-CZ" sz="2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Forma evidence není legislativně stanovena, údaje musí být hospodářské subjekty schopné doložit po dobu 10 let ode dne, kdy byl na trh uveden poslední prostředek.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5A1B46-8831-406E-A630-D24C46789B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3404659">
            <a:off x="6480628" y="4330452"/>
            <a:ext cx="1604434" cy="32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98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8D6763E-F786-446E-8CEA-45C3469D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258" y="402487"/>
            <a:ext cx="2902127" cy="1461188"/>
          </a:xfrm>
        </p:spPr>
        <p:txBody>
          <a:bodyPr/>
          <a:lstStyle/>
          <a:p>
            <a:r>
              <a:rPr lang="cs-CZ" dirty="0"/>
              <a:t>Změny dané vyhláškou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C43E3D77-1D71-441A-90D2-387C581395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04245" y="2014504"/>
            <a:ext cx="8066039" cy="4035929"/>
          </a:xfrm>
          <a:prstGeom prst="rect">
            <a:avLst/>
          </a:prstGeom>
        </p:spPr>
        <p:txBody>
          <a:bodyPr/>
          <a:lstStyle/>
          <a:p>
            <a:r>
              <a:rPr lang="cs-CZ" b="1" dirty="0"/>
              <a:t>Vyhláška 377/2022</a:t>
            </a:r>
          </a:p>
          <a:p>
            <a:endParaRPr lang="cs-CZ" dirty="0"/>
          </a:p>
          <a:p>
            <a:r>
              <a:rPr lang="cs-CZ" b="0" i="1" dirty="0">
                <a:solidFill>
                  <a:srgbClr val="43494D"/>
                </a:solidFill>
                <a:effectLst/>
                <a:latin typeface="Arial" panose="020B0604020202020204" pitchFamily="34" charset="0"/>
              </a:rPr>
              <a:t>Vyhláška o provedení některých ustanovení zákona o zdravotnických prostředcích a diagnostických zdravotnických prostředcích in vitro</a:t>
            </a:r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4DE953-2B27-E470-CDBF-3E3C518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612"/>
          <a:stretch/>
        </p:blipFill>
        <p:spPr>
          <a:xfrm rot="19599536">
            <a:off x="468830" y="798447"/>
            <a:ext cx="2887569" cy="213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2375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54896-647A-4B96-BF05-04278CAA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Předmět úpravy §6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6987765-E018-42BA-887E-C3C519513DF4}"/>
              </a:ext>
            </a:extLst>
          </p:cNvPr>
          <p:cNvSpPr txBox="1">
            <a:spLocks/>
          </p:cNvSpPr>
          <p:nvPr/>
        </p:nvSpPr>
        <p:spPr>
          <a:xfrm>
            <a:off x="2062985" y="2071809"/>
            <a:ext cx="8066039" cy="28267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Minimální požadavky na bezpečnost prostředku pro účely správné skladovací praxe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 provedení § 27 odst. 1 zákona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636432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54896-647A-4B96-BF05-04278CAA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Minimální požadavky na bezpečnost prostředku pro účely správné skladovací praxe - § 6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6987765-E018-42BA-887E-C3C519513DF4}"/>
              </a:ext>
            </a:extLst>
          </p:cNvPr>
          <p:cNvSpPr txBox="1">
            <a:spLocks/>
          </p:cNvSpPr>
          <p:nvPr/>
        </p:nvSpPr>
        <p:spPr>
          <a:xfrm>
            <a:off x="2062985" y="2071805"/>
            <a:ext cx="8066039" cy="3338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(1) S prostředkem se nakládá tak, aby nebyl vystaven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nepříznivým vlivům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nedošlo k jeho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kontaminaci, poškození, odcizení, znehodnocení nebo záměně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zejména nesmí být prostředek při skladování a přepravě vystavován podmínkám, které neodpovídají podmínkám stanoveným výrobcem pro daný prostředek, zejména pokud jde o rozsah teplot, vlhkost a vystavení slunečnímu záření.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15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54896-647A-4B96-BF05-04278CAA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Minimální požadavky na bezpečnost prostředku pro účely správné skladovací praxe - § 6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6987765-E018-42BA-887E-C3C519513DF4}"/>
              </a:ext>
            </a:extLst>
          </p:cNvPr>
          <p:cNvSpPr txBox="1">
            <a:spLocks/>
          </p:cNvSpPr>
          <p:nvPr/>
        </p:nvSpPr>
        <p:spPr>
          <a:xfrm>
            <a:off x="2062985" y="2071805"/>
            <a:ext cx="8066039" cy="33383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(2) Prostředek, který nelze použít podle </a:t>
            </a:r>
            <a:r>
              <a:rPr lang="cs-CZ" sz="2400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</a:rPr>
              <a:t>§ 38 odst. 1 zákona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prostředek, který není ve shodě s nařízením o zdravotnických prostředcích nebo nařízením o diagnostických zdravotnických prostředcích in vitro, nebo prostředek v reklamačním řízení z důvodu jiných pochybností o jeho bezpečnosti nebo účinnosti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se skladuje na odděleném a označeném místě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52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8D6763E-F786-446E-8CEA-45C3469D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845" y="150287"/>
            <a:ext cx="8020319" cy="1461188"/>
          </a:xfrm>
        </p:spPr>
        <p:txBody>
          <a:bodyPr/>
          <a:lstStyle/>
          <a:p>
            <a:r>
              <a:rPr lang="cs-CZ" dirty="0"/>
              <a:t>Porovnání MDD a MDR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C43E3D77-1D71-441A-90D2-387C581395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59065" y="4248949"/>
            <a:ext cx="8066039" cy="1862291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Výrazně narostl počet regulatorních opatření pro uvádění ZP na trh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0215EE0-3014-4BDB-A8FF-1680EC8DE61B}"/>
              </a:ext>
            </a:extLst>
          </p:cNvPr>
          <p:cNvGrpSpPr/>
          <p:nvPr/>
        </p:nvGrpSpPr>
        <p:grpSpPr>
          <a:xfrm>
            <a:off x="3696751" y="1863672"/>
            <a:ext cx="4798496" cy="2031326"/>
            <a:chOff x="2316821" y="1863671"/>
            <a:chExt cx="4798496" cy="2031325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549C54D-3F5E-4978-9A4D-663B1D6E03AE}"/>
                </a:ext>
              </a:extLst>
            </p:cNvPr>
            <p:cNvSpPr txBox="1"/>
            <p:nvPr/>
          </p:nvSpPr>
          <p:spPr>
            <a:xfrm>
              <a:off x="2316821" y="1863671"/>
              <a:ext cx="1402424" cy="203132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cs-CZ" dirty="0">
                <a:solidFill>
                  <a:schemeClr val="bg1"/>
                </a:solidFill>
              </a:endParaRPr>
            </a:p>
            <a:p>
              <a:r>
                <a:rPr lang="cs-CZ" dirty="0">
                  <a:solidFill>
                    <a:schemeClr val="bg1"/>
                  </a:solidFill>
                </a:rPr>
                <a:t>20 článků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r>
                <a:rPr lang="cs-CZ" dirty="0">
                  <a:solidFill>
                    <a:schemeClr val="bg1"/>
                  </a:solidFill>
                </a:rPr>
                <a:t>60 stránek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r>
                <a:rPr lang="cs-CZ" dirty="0">
                  <a:solidFill>
                    <a:schemeClr val="bg1"/>
                  </a:solidFill>
                </a:rPr>
                <a:t>12 příloh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E41082AB-76AE-443A-9A92-8048C5682EE2}"/>
                </a:ext>
              </a:extLst>
            </p:cNvPr>
            <p:cNvSpPr txBox="1"/>
            <p:nvPr/>
          </p:nvSpPr>
          <p:spPr>
            <a:xfrm>
              <a:off x="5712893" y="1863672"/>
              <a:ext cx="1402424" cy="203132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cs-CZ" dirty="0">
                <a:solidFill>
                  <a:schemeClr val="bg1"/>
                </a:solidFill>
              </a:endParaRPr>
            </a:p>
            <a:p>
              <a:r>
                <a:rPr lang="cs-CZ" dirty="0">
                  <a:solidFill>
                    <a:schemeClr val="bg1"/>
                  </a:solidFill>
                </a:rPr>
                <a:t>123 článků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r>
                <a:rPr lang="cs-CZ" dirty="0">
                  <a:solidFill>
                    <a:schemeClr val="bg1"/>
                  </a:solidFill>
                </a:rPr>
                <a:t>175 stránek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r>
                <a:rPr lang="cs-CZ" dirty="0">
                  <a:solidFill>
                    <a:schemeClr val="bg1"/>
                  </a:solidFill>
                </a:rPr>
                <a:t>17 příloh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9" name="Šipka: doprava 8">
              <a:extLst>
                <a:ext uri="{FF2B5EF4-FFF2-40B4-BE49-F238E27FC236}">
                  <a16:creationId xmlns:a16="http://schemas.microsoft.com/office/drawing/2014/main" id="{30D87930-A182-4A82-8812-F2154EA87225}"/>
                </a:ext>
              </a:extLst>
            </p:cNvPr>
            <p:cNvSpPr/>
            <p:nvPr/>
          </p:nvSpPr>
          <p:spPr>
            <a:xfrm>
              <a:off x="4130211" y="2219592"/>
              <a:ext cx="1099335" cy="23630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Šipka: doprava 9">
              <a:extLst>
                <a:ext uri="{FF2B5EF4-FFF2-40B4-BE49-F238E27FC236}">
                  <a16:creationId xmlns:a16="http://schemas.microsoft.com/office/drawing/2014/main" id="{65ECA60C-5089-4F37-B738-341DB18DA2B8}"/>
                </a:ext>
              </a:extLst>
            </p:cNvPr>
            <p:cNvSpPr/>
            <p:nvPr/>
          </p:nvSpPr>
          <p:spPr>
            <a:xfrm>
              <a:off x="4130210" y="2761180"/>
              <a:ext cx="1099335" cy="23630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Šipka: doprava 10">
              <a:extLst>
                <a:ext uri="{FF2B5EF4-FFF2-40B4-BE49-F238E27FC236}">
                  <a16:creationId xmlns:a16="http://schemas.microsoft.com/office/drawing/2014/main" id="{0BD82088-D135-4D99-B6A2-ABA0BBCB6884}"/>
                </a:ext>
              </a:extLst>
            </p:cNvPr>
            <p:cNvSpPr/>
            <p:nvPr/>
          </p:nvSpPr>
          <p:spPr>
            <a:xfrm>
              <a:off x="4130209" y="3305941"/>
              <a:ext cx="1099335" cy="23630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3" name="Ovál 12">
            <a:extLst>
              <a:ext uri="{FF2B5EF4-FFF2-40B4-BE49-F238E27FC236}">
                <a16:creationId xmlns:a16="http://schemas.microsoft.com/office/drawing/2014/main" id="{3BBDA31B-3AD8-43C7-BB82-2D1B6AA72E49}"/>
              </a:ext>
            </a:extLst>
          </p:cNvPr>
          <p:cNvSpPr/>
          <p:nvPr/>
        </p:nvSpPr>
        <p:spPr>
          <a:xfrm>
            <a:off x="2962747" y="1232613"/>
            <a:ext cx="1208315" cy="9536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MDD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FF0EDD5-2FA4-4AA3-9AA7-B8AEFF37A970}"/>
              </a:ext>
            </a:extLst>
          </p:cNvPr>
          <p:cNvSpPr/>
          <p:nvPr/>
        </p:nvSpPr>
        <p:spPr>
          <a:xfrm>
            <a:off x="6320345" y="1186749"/>
            <a:ext cx="1208315" cy="9536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MDR</a:t>
            </a:r>
          </a:p>
        </p:txBody>
      </p:sp>
    </p:spTree>
    <p:extLst>
      <p:ext uri="{BB962C8B-B14F-4D97-AF65-F5344CB8AC3E}">
        <p14:creationId xmlns:p14="http://schemas.microsoft.com/office/powerpoint/2010/main" val="18404491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54896-647A-4B96-BF05-04278CAA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Minimální požadavky na bezpečnost prostředku pro účely správné skladovací praxe - § 6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6987765-E018-42BA-887E-C3C519513DF4}"/>
              </a:ext>
            </a:extLst>
          </p:cNvPr>
          <p:cNvSpPr txBox="1">
            <a:spLocks/>
          </p:cNvSpPr>
          <p:nvPr/>
        </p:nvSpPr>
        <p:spPr>
          <a:xfrm>
            <a:off x="461913" y="1715678"/>
            <a:ext cx="11528982" cy="47398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(3) Prostředky musí být skladovány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 suchých a čistých prostorách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určených pro skladování prostředků, které splňují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teplotní požadavky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stanovené výrobcem prostředku, pokud je stanovil, a to včetně jejich kontroly spočívající v měření teploty a vedení záznamů alespoň denních maxim a minim těchto měření; záznamy těchto měření musí být uchovávány po dobu 3 let,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b) požadavek na zajištění účinnými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opatřeními proti vnikání hmyzu nebo jiných zvířat, prachu, plísni a jiné kontaminaci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prostředku,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c) podmínku, že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podlahy a povrchy úložných prostor jsou čištěny a dezinfikovány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vhodným čisticím a dezinfekčním prostředkem, a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d) další specifické podmínky pro skladování, pokud jsou výrobcem stanoveny.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180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54896-647A-4B96-BF05-04278CAA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Minimální požadavky na bezpečnost prostředku pro účely správné skladovací praxe - § 6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6987765-E018-42BA-887E-C3C519513DF4}"/>
              </a:ext>
            </a:extLst>
          </p:cNvPr>
          <p:cNvSpPr txBox="1">
            <a:spLocks/>
          </p:cNvSpPr>
          <p:nvPr/>
        </p:nvSpPr>
        <p:spPr>
          <a:xfrm>
            <a:off x="2062985" y="2486584"/>
            <a:ext cx="8066039" cy="22645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(4) Prostory pro hygienické potřeby zaměstnanců, prostory pro provádění úklidu, prostory pro denní místnost a místo pro přípravu a konzumaci stravy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musí být odděleny od prostor určených ke skladování a distribuci prostředků. </a:t>
            </a:r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230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54896-647A-4B96-BF05-04278CAA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Minimální požadavky na bezpečnost prostředku pro účely správné skladovací praxe - § 6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6987765-E018-42BA-887E-C3C519513DF4}"/>
              </a:ext>
            </a:extLst>
          </p:cNvPr>
          <p:cNvSpPr txBox="1">
            <a:spLocks/>
          </p:cNvSpPr>
          <p:nvPr/>
        </p:nvSpPr>
        <p:spPr>
          <a:xfrm>
            <a:off x="2062985" y="2071805"/>
            <a:ext cx="8066039" cy="3640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(5) Pro prostor určený ke skladování a distribuci prostředků musí být stanoven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postup pro zajištění čistoty a dezinfekce prostor a dodržování hygienických požadavků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Dodržování těchto postupů musí být pravidelně kontrolováno a evidováno.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Záznamy musí být uchovávány po dobu 1 roku a být na místě k nahlédnutí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098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A31ED-D02B-686A-55B6-D6ABBDF8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84" y="402484"/>
            <a:ext cx="5143501" cy="1461188"/>
          </a:xfrm>
        </p:spPr>
        <p:txBody>
          <a:bodyPr/>
          <a:lstStyle/>
          <a:p>
            <a:r>
              <a:rPr lang="cs-CZ" dirty="0"/>
              <a:t>Evidence UDI v distribuci</a:t>
            </a:r>
            <a:br>
              <a:rPr lang="cs-CZ" dirty="0"/>
            </a:br>
            <a:r>
              <a:rPr lang="cs-CZ" dirty="0"/>
              <a:t>akcent na příjem zboží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58325F3-C583-6362-4D19-CC286A0A1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02" r="8043"/>
          <a:stretch/>
        </p:blipFill>
        <p:spPr>
          <a:xfrm>
            <a:off x="6349646" y="116632"/>
            <a:ext cx="4729814" cy="66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15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B26DA-6768-A857-6452-8CDB393C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84" y="402484"/>
            <a:ext cx="10693757" cy="1104410"/>
          </a:xfrm>
        </p:spPr>
        <p:txBody>
          <a:bodyPr/>
          <a:lstStyle/>
          <a:p>
            <a:r>
              <a:rPr lang="cs-CZ" dirty="0"/>
              <a:t>Logistika a evidence UDI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18C96F-BD4D-FF11-B08C-366944E8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93" y="1506894"/>
            <a:ext cx="6739813" cy="50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85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99321-1BBE-AA4B-6F2A-D3401DFA4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84" y="402484"/>
            <a:ext cx="10693757" cy="950455"/>
          </a:xfrm>
        </p:spPr>
        <p:txBody>
          <a:bodyPr/>
          <a:lstStyle/>
          <a:p>
            <a:r>
              <a:rPr lang="cs-CZ" dirty="0"/>
              <a:t>Evidence UDI pomocí čteček a komunikace s WHS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430AF97-ACA3-2C75-08D3-914A0E30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034" y="1422917"/>
            <a:ext cx="3994085" cy="532544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3C2BD16-2FD5-9D8B-F0DB-3152674F4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256" y="1422918"/>
            <a:ext cx="3994085" cy="53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958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A487A2-A6C4-83CB-F3A6-3FF420A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84" y="184558"/>
            <a:ext cx="10693757" cy="537083"/>
          </a:xfrm>
        </p:spPr>
        <p:txBody>
          <a:bodyPr/>
          <a:lstStyle/>
          <a:p>
            <a:r>
              <a:rPr lang="cs-CZ" dirty="0"/>
              <a:t>Skladová karta – příjemka s uvedením UDI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1665D9-C895-9B34-C184-1616B0669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08" y="822121"/>
            <a:ext cx="10293784" cy="57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50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FD30B6-2329-3E22-CAE6-B56A3B2BB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Někteří distributoři 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mohou být i výdejci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525044-0BDE-393C-97CC-EFF2160AC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Výdejna ZP</a:t>
            </a:r>
          </a:p>
        </p:txBody>
      </p:sp>
    </p:spTree>
    <p:extLst>
      <p:ext uri="{BB962C8B-B14F-4D97-AF65-F5344CB8AC3E}">
        <p14:creationId xmlns:p14="http://schemas.microsoft.com/office/powerpoint/2010/main" val="13963185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1E2F4-181E-49BF-9937-09932B3F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843" y="45825"/>
            <a:ext cx="8020319" cy="936079"/>
          </a:xfrm>
        </p:spPr>
        <p:txBody>
          <a:bodyPr/>
          <a:lstStyle/>
          <a:p>
            <a:r>
              <a:rPr lang="cs-CZ" dirty="0"/>
              <a:t>Předepisování prostředku - § 28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3E08A-8165-41F6-BE4E-A1239E51CBBA}"/>
              </a:ext>
            </a:extLst>
          </p:cNvPr>
          <p:cNvSpPr txBox="1">
            <a:spLocks/>
          </p:cNvSpPr>
          <p:nvPr/>
        </p:nvSpPr>
        <p:spPr>
          <a:xfrm>
            <a:off x="1817632" y="978972"/>
            <a:ext cx="8556739" cy="6084512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600" dirty="0">
                <a:solidFill>
                  <a:srgbClr val="000000"/>
                </a:solidFill>
              </a:rPr>
              <a:t>Prostředek předepisuje </a:t>
            </a:r>
          </a:p>
          <a:p>
            <a:pPr lvl="1" algn="just"/>
            <a:r>
              <a:rPr lang="cs-CZ" sz="2600" dirty="0">
                <a:solidFill>
                  <a:srgbClr val="000000"/>
                </a:solidFill>
              </a:rPr>
              <a:t>lékař nebo zubní lékař </a:t>
            </a:r>
          </a:p>
          <a:p>
            <a:pPr lvl="1" algn="just"/>
            <a:r>
              <a:rPr lang="cs-CZ" sz="2600" dirty="0">
                <a:solidFill>
                  <a:srgbClr val="000000"/>
                </a:solidFill>
              </a:rPr>
              <a:t>jiný zdravotnický pracovník se specializovanou nebo zvláštní odbornou způsobilostí podle zákona o NLZP</a:t>
            </a:r>
          </a:p>
          <a:p>
            <a:pPr marL="457189" lvl="1" indent="0" algn="just">
              <a:buNone/>
            </a:pPr>
            <a:r>
              <a:rPr lang="cs-CZ" sz="2600" b="1" dirty="0">
                <a:solidFill>
                  <a:srgbClr val="000000"/>
                </a:solidFill>
              </a:rPr>
              <a:t>a)</a:t>
            </a:r>
            <a:r>
              <a:rPr lang="cs-CZ" sz="2600" dirty="0">
                <a:solidFill>
                  <a:srgbClr val="000000"/>
                </a:solidFill>
              </a:rPr>
              <a:t> poukaz pro konkrétního pacienta vystavený po dohodě s pacientem v elektronické podobě (dále jen </a:t>
            </a:r>
            <a:r>
              <a:rPr lang="cs-CZ" sz="2600" b="1" dirty="0">
                <a:solidFill>
                  <a:srgbClr val="000000"/>
                </a:solidFill>
              </a:rPr>
              <a:t>„elektronický poukaz</a:t>
            </a:r>
            <a:r>
              <a:rPr lang="cs-CZ" sz="2600" dirty="0">
                <a:solidFill>
                  <a:srgbClr val="000000"/>
                </a:solidFill>
              </a:rPr>
              <a:t>“),</a:t>
            </a:r>
          </a:p>
          <a:p>
            <a:pPr marL="457189" lvl="1" indent="0" algn="just">
              <a:buNone/>
            </a:pPr>
            <a:r>
              <a:rPr lang="cs-CZ" sz="2600" b="1" dirty="0">
                <a:solidFill>
                  <a:srgbClr val="000000"/>
                </a:solidFill>
              </a:rPr>
              <a:t>b)</a:t>
            </a:r>
            <a:r>
              <a:rPr lang="cs-CZ" sz="2600" dirty="0">
                <a:solidFill>
                  <a:srgbClr val="000000"/>
                </a:solidFill>
              </a:rPr>
              <a:t> poukaz pro konkrétního pacienta vystavený v listinné podobě (dále jen </a:t>
            </a:r>
            <a:r>
              <a:rPr lang="cs-CZ" sz="2600" b="1" dirty="0">
                <a:solidFill>
                  <a:srgbClr val="000000"/>
                </a:solidFill>
              </a:rPr>
              <a:t>„listinný poukaz</a:t>
            </a:r>
            <a:r>
              <a:rPr lang="cs-CZ" sz="2600" dirty="0">
                <a:solidFill>
                  <a:srgbClr val="000000"/>
                </a:solidFill>
              </a:rPr>
              <a:t>“), nebo</a:t>
            </a:r>
          </a:p>
          <a:p>
            <a:pPr marL="457189" lvl="1" indent="0" algn="just">
              <a:buNone/>
            </a:pPr>
            <a:r>
              <a:rPr lang="cs-CZ" sz="2600" b="1" dirty="0">
                <a:solidFill>
                  <a:srgbClr val="000000"/>
                </a:solidFill>
              </a:rPr>
              <a:t>c)</a:t>
            </a:r>
            <a:r>
              <a:rPr lang="cs-CZ" sz="2600" dirty="0">
                <a:solidFill>
                  <a:srgbClr val="000000"/>
                </a:solidFill>
              </a:rPr>
              <a:t> </a:t>
            </a:r>
            <a:r>
              <a:rPr lang="cs-CZ" sz="2600" b="1" dirty="0">
                <a:solidFill>
                  <a:srgbClr val="000000"/>
                </a:solidFill>
              </a:rPr>
              <a:t>žádanka</a:t>
            </a:r>
            <a:r>
              <a:rPr lang="cs-CZ" sz="2600" dirty="0">
                <a:solidFill>
                  <a:srgbClr val="000000"/>
                </a:solidFill>
              </a:rPr>
              <a:t> na zdravotnické prostředky pro použití při poskytování zdravotních služeb.</a:t>
            </a:r>
          </a:p>
        </p:txBody>
      </p:sp>
    </p:spTree>
    <p:extLst>
      <p:ext uri="{BB962C8B-B14F-4D97-AF65-F5344CB8AC3E}">
        <p14:creationId xmlns:p14="http://schemas.microsoft.com/office/powerpoint/2010/main" val="13783011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9E9C010-9876-4543-B157-48E5FCC6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258" y="402487"/>
            <a:ext cx="2902127" cy="1461188"/>
          </a:xfrm>
        </p:spPr>
        <p:txBody>
          <a:bodyPr/>
          <a:lstStyle/>
          <a:p>
            <a:r>
              <a:rPr lang="cs-CZ" dirty="0"/>
              <a:t>Zásilkový výdej ZP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3D580B6-D205-4AFC-9D6A-E330534564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0580" y="4248949"/>
            <a:ext cx="8554520" cy="1738195"/>
          </a:xfrm>
          <a:prstGeom prst="rect">
            <a:avLst/>
          </a:prstGeom>
        </p:spPr>
        <p:txBody>
          <a:bodyPr/>
          <a:lstStyle/>
          <a:p>
            <a:pPr marL="503958" lvl="1" indent="0" algn="just">
              <a:buNone/>
            </a:pP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a)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 tělísko nitroděložní,</a:t>
            </a:r>
          </a:p>
          <a:p>
            <a:pPr marL="503958" lvl="1" indent="0" algn="just">
              <a:buNone/>
            </a:pP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b)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 prostředky pro léčbu poruch dýchání ve spánku,</a:t>
            </a:r>
          </a:p>
          <a:p>
            <a:pPr marL="503958" lvl="1" indent="0" algn="just">
              <a:buNone/>
            </a:pP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c)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implantabilní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prostředky, které jsou aplikovány injekčně, </a:t>
            </a:r>
          </a:p>
          <a:p>
            <a:pPr marL="503958" lvl="1" indent="0" algn="just">
              <a:buNone/>
            </a:pP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d)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 sluchadla.</a:t>
            </a:r>
          </a:p>
          <a:p>
            <a:pPr lvl="1"/>
            <a:endParaRPr lang="cs-CZ" sz="24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0F78E61-298C-4382-B07A-94362EBF677E}"/>
              </a:ext>
            </a:extLst>
          </p:cNvPr>
          <p:cNvSpPr txBox="1">
            <a:spLocks/>
          </p:cNvSpPr>
          <p:nvPr/>
        </p:nvSpPr>
        <p:spPr>
          <a:xfrm>
            <a:off x="6231363" y="2609057"/>
            <a:ext cx="4048019" cy="11055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Nelze vydat zásilkovým výdejem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64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2F8F-0393-4EFE-93D7-9152C780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6" y="402489"/>
            <a:ext cx="7453123" cy="920289"/>
          </a:xfrm>
        </p:spPr>
        <p:txBody>
          <a:bodyPr>
            <a:normAutofit/>
          </a:bodyPr>
          <a:lstStyle/>
          <a:p>
            <a:r>
              <a:rPr lang="cs-CZ" dirty="0"/>
              <a:t>Vývoj legislativy v návaznosti na MDR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B63-997B-4A6B-B2D9-CD873F63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6181" y="1727866"/>
            <a:ext cx="11387580" cy="4102100"/>
          </a:xfrm>
        </p:spPr>
        <p:txBody>
          <a:bodyPr/>
          <a:lstStyle/>
          <a:p>
            <a:r>
              <a:rPr lang="cs-CZ" sz="3200" b="1" dirty="0"/>
              <a:t>Zákon č. 268/2014 Sb. o zdravotnických prostředcích</a:t>
            </a:r>
            <a:endParaRPr lang="cs-CZ" dirty="0"/>
          </a:p>
          <a:p>
            <a:r>
              <a:rPr lang="cs-CZ" dirty="0"/>
              <a:t>Implementací MDR došlo ke vzniku dvou legislativních norem</a:t>
            </a:r>
          </a:p>
          <a:p>
            <a:pPr lvl="1"/>
            <a:r>
              <a:rPr lang="cs-CZ" dirty="0"/>
              <a:t>novému </a:t>
            </a:r>
            <a:r>
              <a:rPr lang="cs-CZ" dirty="0" err="1"/>
              <a:t>ZoZP</a:t>
            </a:r>
            <a:r>
              <a:rPr lang="cs-CZ" dirty="0"/>
              <a:t> - </a:t>
            </a:r>
            <a:r>
              <a:rPr lang="cs-CZ" sz="2400" b="1" dirty="0"/>
              <a:t>Zákon č. 89/2021 Sb. o zdravotnických prostředcích</a:t>
            </a:r>
            <a:r>
              <a:rPr lang="cs-CZ" sz="2400" dirty="0"/>
              <a:t> - doplňuje MDR, upravuje jen ZP, </a:t>
            </a:r>
            <a:br>
              <a:rPr lang="cs-CZ" sz="2400" dirty="0"/>
            </a:br>
            <a:r>
              <a:rPr lang="cs-CZ" sz="2400" dirty="0"/>
              <a:t>účinný od 26 května 2021</a:t>
            </a:r>
            <a:endParaRPr lang="cs-CZ" dirty="0"/>
          </a:p>
          <a:p>
            <a:pPr lvl="1"/>
            <a:r>
              <a:rPr lang="cs-CZ" dirty="0"/>
              <a:t>novele </a:t>
            </a:r>
            <a:r>
              <a:rPr lang="cs-CZ" dirty="0" err="1"/>
              <a:t>ZoZP</a:t>
            </a:r>
            <a:r>
              <a:rPr lang="cs-CZ" dirty="0"/>
              <a:t> in vitro - </a:t>
            </a:r>
            <a:r>
              <a:rPr lang="cs-CZ" sz="2400" b="1" dirty="0"/>
              <a:t>Zákon č. 268/2014 Sb. o diagnostických zdravotnických prostředcích in vitro </a:t>
            </a:r>
            <a:r>
              <a:rPr lang="cs-CZ" sz="2400" dirty="0"/>
              <a:t>(ve znění </a:t>
            </a:r>
            <a:r>
              <a:rPr lang="cs-CZ" sz="2400" b="1" dirty="0"/>
              <a:t>zákona č. 90/2021 Sb.</a:t>
            </a:r>
            <a:r>
              <a:rPr lang="cs-CZ" sz="2400" dirty="0"/>
              <a:t>), upravuje jen IVD do nabytí účinnosti IVDR, novela účinná od 26 května 2022</a:t>
            </a:r>
          </a:p>
          <a:p>
            <a:pPr lvl="1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8B9B6B-8ADA-407F-A4FC-08B4E00CA3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7877329" y="402485"/>
            <a:ext cx="2055608" cy="92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523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2331576" y="4858822"/>
            <a:ext cx="7907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dirty="0"/>
              <a:t>* Od data uvedeného k jednotlivým třídám</a:t>
            </a:r>
          </a:p>
          <a:p>
            <a:pPr lvl="0"/>
            <a:r>
              <a:rPr lang="cs-CZ" b="1" dirty="0">
                <a:solidFill>
                  <a:srgbClr val="FF0000"/>
                </a:solidFill>
              </a:rPr>
              <a:t>* Vždy podle výrobce:</a:t>
            </a:r>
          </a:p>
          <a:p>
            <a:pPr lvl="0">
              <a:buFontTx/>
              <a:buChar char="-"/>
            </a:pPr>
            <a:r>
              <a:rPr lang="cs-CZ" dirty="0">
                <a:solidFill>
                  <a:prstClr val="black"/>
                </a:solidFill>
              </a:rPr>
              <a:t> Pokud výrobce stanovil, že návod je/není potřeba</a:t>
            </a:r>
          </a:p>
          <a:p>
            <a:pPr lvl="0">
              <a:buFontTx/>
              <a:buChar char="-"/>
            </a:pPr>
            <a:r>
              <a:rPr lang="cs-CZ" dirty="0">
                <a:solidFill>
                  <a:prstClr val="black"/>
                </a:solidFill>
              </a:rPr>
              <a:t> Pokud výrobce v návodu k použití instruktáž požaduje/nepožaduje</a:t>
            </a:r>
          </a:p>
          <a:p>
            <a:pPr lvl="0">
              <a:buFontTx/>
              <a:buChar char="-"/>
            </a:pPr>
            <a:r>
              <a:rPr lang="cs-CZ" dirty="0">
                <a:solidFill>
                  <a:prstClr val="black"/>
                </a:solidFill>
              </a:rPr>
              <a:t> Pokud výrobce servis požaduje/nepožaduje </a:t>
            </a:r>
          </a:p>
          <a:p>
            <a:pPr lvl="0">
              <a:buFont typeface="Arial" charset="0"/>
              <a:buChar char="•"/>
            </a:pP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" name="Nadpis 6">
            <a:extLst>
              <a:ext uri="{FF2B5EF4-FFF2-40B4-BE49-F238E27FC236}">
                <a16:creationId xmlns:a16="http://schemas.microsoft.com/office/drawing/2014/main" id="{4FB5B0A5-EC0E-2267-2E8D-DD5D0C6CF8C9}"/>
              </a:ext>
            </a:extLst>
          </p:cNvPr>
          <p:cNvSpPr txBox="1">
            <a:spLocks/>
          </p:cNvSpPr>
          <p:nvPr/>
        </p:nvSpPr>
        <p:spPr>
          <a:xfrm>
            <a:off x="2259066" y="402487"/>
            <a:ext cx="8020319" cy="852159"/>
          </a:xfrm>
        </p:spPr>
        <p:txBody>
          <a:bodyPr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lang="cs-CZ" sz="2395" i="1" kern="1200" baseline="0">
                <a:solidFill>
                  <a:srgbClr val="00A4E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sz="3763" dirty="0">
                <a:solidFill>
                  <a:srgbClr val="D0C186"/>
                </a:solidFill>
              </a:rPr>
              <a:t>Dokumenty k ZP u distributora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E3D4B8A0-DFEE-518E-58E2-BA84498D8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833769"/>
              </p:ext>
            </p:extLst>
          </p:nvPr>
        </p:nvGraphicFramePr>
        <p:xfrm>
          <a:off x="2031999" y="1761203"/>
          <a:ext cx="8128002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71186732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05904354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74176759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4655294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821218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90115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Třída rizikovosti</a:t>
                      </a:r>
                    </a:p>
                  </a:txBody>
                  <a:tcPr>
                    <a:solidFill>
                      <a:srgbClr val="BEA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Evidovat  UDI kódy</a:t>
                      </a:r>
                    </a:p>
                  </a:txBody>
                  <a:tcPr>
                    <a:solidFill>
                      <a:srgbClr val="BEA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Prohlášení o shodě CE </a:t>
                      </a:r>
                      <a:endParaRPr lang="cs-CZ" dirty="0"/>
                    </a:p>
                  </a:txBody>
                  <a:tcPr>
                    <a:solidFill>
                      <a:srgbClr val="BEA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Návod k použití</a:t>
                      </a:r>
                    </a:p>
                  </a:txBody>
                  <a:tcPr>
                    <a:solidFill>
                      <a:srgbClr val="BEA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Instruktáž</a:t>
                      </a:r>
                    </a:p>
                  </a:txBody>
                  <a:tcPr>
                    <a:solidFill>
                      <a:srgbClr val="BEA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Servis ZP (BTK, opravy)</a:t>
                      </a:r>
                    </a:p>
                  </a:txBody>
                  <a:tcPr>
                    <a:solidFill>
                      <a:srgbClr val="BEA9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64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23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IIa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374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IIb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139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351755"/>
                  </a:ext>
                </a:extLst>
              </a:tr>
            </a:tbl>
          </a:graphicData>
        </a:graphic>
      </p:graphicFrame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3197FAE0-8EB1-C601-DE02-71099D918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Zákon č. 375/2022 Sb.</a:t>
            </a:r>
            <a:r>
              <a:rPr lang="cs-CZ" dirty="0"/>
              <a:t>, o zdravotnických prostředcích a diagnostických zdravotnických   prostředcích in vitro</a:t>
            </a:r>
          </a:p>
          <a:p>
            <a:pPr lvl="1"/>
            <a:r>
              <a:rPr lang="cs-CZ" dirty="0"/>
              <a:t>§§ 23 – 27 (§ přestupkový 58 – až 30 000 000 Kč)</a:t>
            </a:r>
          </a:p>
          <a:p>
            <a:pPr marL="0" indent="0">
              <a:buNone/>
            </a:pPr>
            <a:r>
              <a:rPr lang="cs-CZ" b="1" dirty="0"/>
              <a:t>Vyhláška č. 377/2022 Sb.</a:t>
            </a:r>
            <a:r>
              <a:rPr lang="cs-CZ" dirty="0"/>
              <a:t>, o provedení některých ustanovení zákona o zdravotnických prostředcích a diagnostických zdravotnických prostředcích in vitro</a:t>
            </a:r>
          </a:p>
          <a:p>
            <a:pPr lvl="1"/>
            <a:r>
              <a:rPr lang="cs-CZ" dirty="0"/>
              <a:t>§ 6 Minimální požadavky na bezpečnost prostředku pro účely správné skladovací praxe</a:t>
            </a:r>
          </a:p>
          <a:p>
            <a:pPr lvl="1"/>
            <a:r>
              <a:rPr lang="cs-CZ" dirty="0"/>
              <a:t>§ 7 Obsah dokumentace používaných prostředků</a:t>
            </a:r>
          </a:p>
          <a:p>
            <a:pPr marL="0" indent="0">
              <a:buNone/>
            </a:pPr>
            <a:r>
              <a:rPr lang="cs-CZ" b="1" dirty="0"/>
              <a:t>Související legislativa</a:t>
            </a:r>
          </a:p>
          <a:p>
            <a:pPr lvl="2"/>
            <a:r>
              <a:rPr lang="cs-CZ" dirty="0"/>
              <a:t>Zákon č. 255/2012 Sb., o kontrole</a:t>
            </a:r>
          </a:p>
          <a:p>
            <a:pPr lvl="2"/>
            <a:r>
              <a:rPr lang="cs-CZ" dirty="0"/>
              <a:t>+ další legislativa vážící se k distribuovanému portfoliu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59" y="504000"/>
            <a:ext cx="10229316" cy="618893"/>
          </a:xfrm>
        </p:spPr>
        <p:txBody>
          <a:bodyPr/>
          <a:lstStyle/>
          <a:p>
            <a:pPr algn="ctr"/>
            <a:r>
              <a:rPr lang="cs-CZ" sz="3600" b="0" dirty="0">
                <a:solidFill>
                  <a:srgbClr val="D0C186"/>
                </a:solidFill>
              </a:rPr>
              <a:t>Kontrolní činnost SÚKL - distribuce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AB7511BB-6AA7-C7ED-63FF-6EEECF12A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3004879"/>
      </p:ext>
    </p:extLst>
  </p:cSld>
  <p:clrMapOvr>
    <a:masterClrMapping/>
  </p:clrMapOvr>
  <p:transition spd="slow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Zákon č. 255/2012 Sb., o kontrole (kontrolní řád)</a:t>
            </a:r>
          </a:p>
          <a:p>
            <a:pPr marL="0" indent="0">
              <a:buNone/>
            </a:pPr>
            <a:endParaRPr lang="cs-CZ" sz="1000" dirty="0"/>
          </a:p>
          <a:p>
            <a:pPr marL="0" indent="0">
              <a:buNone/>
            </a:pPr>
            <a:r>
              <a:rPr lang="cs-CZ" sz="2800" i="1" dirty="0"/>
              <a:t>Oznámení o kontrole </a:t>
            </a:r>
            <a:r>
              <a:rPr lang="cs-CZ" sz="2800" dirty="0"/>
              <a:t>(primární součinnost)</a:t>
            </a:r>
          </a:p>
          <a:p>
            <a:pPr lvl="1"/>
            <a:r>
              <a:rPr lang="cs-CZ" dirty="0"/>
              <a:t>Seznamy ZP vybraných oddělení</a:t>
            </a:r>
          </a:p>
          <a:p>
            <a:pPr lvl="1"/>
            <a:r>
              <a:rPr lang="cs-CZ" dirty="0"/>
              <a:t>Interní postupy – řízená dokumentace, nastavení systému kvality</a:t>
            </a:r>
          </a:p>
          <a:p>
            <a:pPr marL="0" indent="0">
              <a:buNone/>
            </a:pPr>
            <a:r>
              <a:rPr lang="cs-CZ" sz="2800" i="1" dirty="0"/>
              <a:t>Kontrola na místě </a:t>
            </a:r>
            <a:r>
              <a:rPr lang="cs-CZ" sz="2800" dirty="0"/>
              <a:t>– možné i distančně za účelem zjištění stavu</a:t>
            </a:r>
          </a:p>
          <a:p>
            <a:pPr lvl="1"/>
            <a:r>
              <a:rPr lang="cs-CZ" dirty="0"/>
              <a:t>Kontrola dodržování správné skladovací praxe vč. pokynů SÚKL</a:t>
            </a:r>
          </a:p>
          <a:p>
            <a:pPr lvl="1"/>
            <a:r>
              <a:rPr lang="cs-CZ" dirty="0"/>
              <a:t>Kontrola skladů ZP</a:t>
            </a:r>
          </a:p>
          <a:p>
            <a:pPr marL="0" indent="0">
              <a:buNone/>
            </a:pPr>
            <a:r>
              <a:rPr lang="cs-CZ" sz="2800" i="1" dirty="0"/>
              <a:t>Následné šetření </a:t>
            </a:r>
            <a:r>
              <a:rPr lang="cs-CZ" sz="2800" dirty="0"/>
              <a:t>- verifikace zjištěných skutečností a případné dožádání dalších informací</a:t>
            </a:r>
          </a:p>
          <a:p>
            <a:pPr marL="0" indent="0">
              <a:buNone/>
            </a:pPr>
            <a:r>
              <a:rPr lang="cs-CZ" sz="2800" i="1" dirty="0"/>
              <a:t>Protokol o kontrole </a:t>
            </a:r>
            <a:r>
              <a:rPr lang="cs-CZ" sz="2800" dirty="0"/>
              <a:t>(objektivní vyhodnocení) – možnost podání námitek kontrolovaného subjektu</a:t>
            </a:r>
            <a:endParaRPr lang="cs-CZ" sz="2800" b="1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BB67F60A-97E4-591B-3243-B3BC9870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1428635"/>
      </p:ext>
    </p:extLst>
  </p:cSld>
  <p:clrMapOvr>
    <a:masterClrMapping/>
  </p:clrMapOvr>
  <p:transition spd="slow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31445"/>
            <a:ext cx="10972800" cy="47607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Kontrola na místě – minimální požadavky na předložení záznamové dokumentace</a:t>
            </a:r>
          </a:p>
          <a:p>
            <a:pPr marL="0" indent="0">
              <a:buNone/>
            </a:pPr>
            <a:endParaRPr lang="cs-CZ" sz="2400" b="1" dirty="0"/>
          </a:p>
          <a:p>
            <a:pPr lvl="1"/>
            <a:r>
              <a:rPr lang="cs-CZ" sz="2000" dirty="0"/>
              <a:t>vedení seznamu ZP</a:t>
            </a:r>
          </a:p>
          <a:p>
            <a:pPr lvl="1"/>
            <a:r>
              <a:rPr lang="cs-CZ" sz="2000" dirty="0"/>
              <a:t>nabývací doklady</a:t>
            </a:r>
          </a:p>
          <a:p>
            <a:pPr lvl="1"/>
            <a:r>
              <a:rPr lang="cs-CZ" sz="2000" dirty="0"/>
              <a:t>návody k použití</a:t>
            </a:r>
          </a:p>
          <a:p>
            <a:pPr lvl="1"/>
            <a:r>
              <a:rPr lang="cs-CZ" sz="2000" dirty="0"/>
              <a:t>uchovávání jedinečné identifikace</a:t>
            </a:r>
          </a:p>
          <a:p>
            <a:pPr lvl="1"/>
            <a:r>
              <a:rPr lang="cs-CZ" sz="2000" dirty="0"/>
              <a:t>realizace nápravných opatření pro terén – dnes distributor nehlásí SÚKL, ale participuje na něm s výrobcem</a:t>
            </a:r>
          </a:p>
          <a:p>
            <a:pPr lvl="1"/>
            <a:r>
              <a:rPr lang="cs-CZ" sz="2000" dirty="0"/>
              <a:t>protokoly o instruktážích</a:t>
            </a:r>
          </a:p>
          <a:p>
            <a:pPr lvl="1"/>
            <a:r>
              <a:rPr lang="cs-CZ" sz="2000" dirty="0"/>
              <a:t>záznamy MIN a MAX teploty</a:t>
            </a:r>
          </a:p>
          <a:p>
            <a:pPr lvl="1"/>
            <a:r>
              <a:rPr lang="cs-CZ" sz="2000" dirty="0"/>
              <a:t>záznamy o kontrole exspirací</a:t>
            </a:r>
          </a:p>
          <a:p>
            <a:pPr lvl="1"/>
            <a:r>
              <a:rPr lang="cs-CZ" sz="2000" dirty="0"/>
              <a:t>postupy, záznamy o úklidu a jeho kontrole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64A3892C-AE25-0E14-D78D-C58A3C6A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7426376"/>
      </p:ext>
    </p:extLst>
  </p:cSld>
  <p:clrMapOvr>
    <a:masterClrMapping/>
  </p:clrMapOvr>
  <p:transition spd="slow">
    <p:randomBar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DB5D357-9D02-431F-BEC4-DCC1539F1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066" y="402487"/>
            <a:ext cx="8020319" cy="852159"/>
          </a:xfrm>
        </p:spPr>
        <p:txBody>
          <a:bodyPr>
            <a:normAutofit/>
          </a:bodyPr>
          <a:lstStyle/>
          <a:p>
            <a:r>
              <a:rPr lang="cs-CZ" sz="3763" dirty="0"/>
              <a:t>Dodržování standardů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AE1DD6B-C612-7ED9-2D10-9B6B274180C8}"/>
              </a:ext>
            </a:extLst>
          </p:cNvPr>
          <p:cNvGrpSpPr/>
          <p:nvPr/>
        </p:nvGrpSpPr>
        <p:grpSpPr>
          <a:xfrm>
            <a:off x="2959396" y="1424908"/>
            <a:ext cx="6496493" cy="4519875"/>
            <a:chOff x="2959396" y="1424908"/>
            <a:chExt cx="6496493" cy="4519875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3F0016D-9B33-4593-9C88-0FD9F217B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396" y="1424908"/>
              <a:ext cx="6496493" cy="4519875"/>
            </a:xfrm>
            <a:prstGeom prst="rect">
              <a:avLst/>
            </a:prstGeom>
          </p:spPr>
        </p:pic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F91575F-2390-8EE0-1323-87A612321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9113" y="5095875"/>
              <a:ext cx="669665" cy="533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8386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8045B7-DEBB-7F01-1A54-A1162266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58" y="395926"/>
            <a:ext cx="5750325" cy="603315"/>
          </a:xfrm>
        </p:spPr>
        <p:txBody>
          <a:bodyPr/>
          <a:lstStyle/>
          <a:p>
            <a:pPr algn="ctr"/>
            <a:r>
              <a:rPr lang="cs-CZ" dirty="0"/>
              <a:t>Typy – projekce bolesti hlavy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E349F5-081B-904D-417B-A6050527F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58" y="1687397"/>
            <a:ext cx="1965333" cy="21116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543D6F-060C-D84F-3148-B4DCCC078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495" y="1687397"/>
            <a:ext cx="1762813" cy="20550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BE7C25-7DCE-96F8-9CDC-19BBF94E8F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075" y="1687397"/>
            <a:ext cx="1871065" cy="19136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00DCCBF-EC8F-2DC7-0E6A-61340E7491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594" y="1767524"/>
            <a:ext cx="1772239" cy="195134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7687E-61CE-3E53-6415-8A8C4E1A5E91}"/>
              </a:ext>
            </a:extLst>
          </p:cNvPr>
          <p:cNvSpPr txBox="1"/>
          <p:nvPr/>
        </p:nvSpPr>
        <p:spPr>
          <a:xfrm>
            <a:off x="495358" y="3899321"/>
            <a:ext cx="143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migréna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AF6AEAC-7F7C-03CD-E78A-586FA15B3F90}"/>
              </a:ext>
            </a:extLst>
          </p:cNvPr>
          <p:cNvSpPr txBox="1"/>
          <p:nvPr/>
        </p:nvSpPr>
        <p:spPr>
          <a:xfrm>
            <a:off x="2743495" y="3897632"/>
            <a:ext cx="143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hypertense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87E10D0-1062-6F0B-5499-24FD65DFCE62}"/>
              </a:ext>
            </a:extLst>
          </p:cNvPr>
          <p:cNvSpPr txBox="1"/>
          <p:nvPr/>
        </p:nvSpPr>
        <p:spPr>
          <a:xfrm>
            <a:off x="4994075" y="3919863"/>
            <a:ext cx="143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stres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9E12BF4-8B5A-D88E-DB1D-2E34AE64083B}"/>
              </a:ext>
            </a:extLst>
          </p:cNvPr>
          <p:cNvSpPr txBox="1"/>
          <p:nvPr/>
        </p:nvSpPr>
        <p:spPr>
          <a:xfrm>
            <a:off x="8918144" y="3919863"/>
            <a:ext cx="143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MDR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2AAF9CC-180C-F3DD-4AC3-7F7B0C6EBE4B}"/>
              </a:ext>
            </a:extLst>
          </p:cNvPr>
          <p:cNvSpPr/>
          <p:nvPr/>
        </p:nvSpPr>
        <p:spPr>
          <a:xfrm>
            <a:off x="848412" y="6108569"/>
            <a:ext cx="1612279" cy="603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B64BC67-C7CD-7444-6B0F-860A4A3D2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024" y="5325044"/>
            <a:ext cx="2828789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4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 descr="Žlutý otazník">
            <a:extLst>
              <a:ext uri="{FF2B5EF4-FFF2-40B4-BE49-F238E27FC236}">
                <a16:creationId xmlns:a16="http://schemas.microsoft.com/office/drawing/2014/main" id="{ACFC4869-197B-3BF3-E9D9-7674983A3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0" t="6484" r="2513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B483CC-E451-4D01-A6C8-18EEC5B33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dirty="0" err="1"/>
              <a:t>Dotazy</a:t>
            </a:r>
            <a:r>
              <a:rPr lang="en-US" sz="4800" dirty="0"/>
              <a:t>?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155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7B0589C-DC42-4AA1-14D7-E5DEB5B9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o zdravotnických prostředcích a diagnostických zdravotnických prostředcích in vitro</a:t>
            </a:r>
            <a:br>
              <a:rPr lang="cs-CZ" dirty="0"/>
            </a:b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11BEB5E-A62C-2D34-CC71-E47F49982DB5}"/>
              </a:ext>
            </a:extLst>
          </p:cNvPr>
          <p:cNvSpPr txBox="1"/>
          <p:nvPr/>
        </p:nvSpPr>
        <p:spPr>
          <a:xfrm>
            <a:off x="1102936" y="1522576"/>
            <a:ext cx="1031292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70707"/>
                </a:solidFill>
                <a:latin typeface="Arial" panose="020B0604020202020204" pitchFamily="34" charset="0"/>
              </a:rPr>
              <a:t>Zákon č. 375/2022 Sb. </a:t>
            </a:r>
          </a:p>
          <a:p>
            <a:endParaRPr lang="cs-CZ" sz="2800" b="1" dirty="0">
              <a:solidFill>
                <a:srgbClr val="070707"/>
              </a:solidFill>
              <a:latin typeface="Arial" panose="020B0604020202020204" pitchFamily="34" charset="0"/>
            </a:endParaRPr>
          </a:p>
          <a:p>
            <a:r>
              <a:rPr lang="cs-CZ" sz="2800" dirty="0"/>
              <a:t>nahrazuje dočasnou právní úpravu v zákoně č. 89/2021 Sb. a v zákoně č. 268/2014 Sb. (zákon č. 90/2021 Sb.), </a:t>
            </a:r>
          </a:p>
          <a:p>
            <a:endParaRPr lang="cs-CZ" sz="2800" dirty="0"/>
          </a:p>
          <a:p>
            <a:endParaRPr lang="cs-CZ" sz="2800" dirty="0"/>
          </a:p>
          <a:p>
            <a:r>
              <a:rPr lang="cs-CZ" dirty="0"/>
              <a:t>Zákon stanovuje shodnou působnost správních orgánů při výkonu státní správy v oblasti zdravotnických prostředků a diagnostických zdravotnických prostředků in vitro, doplňuje pravidla stanovená nařízením o IVD, přebírá dosavadní právní úpravu Informačního systému zdravotnických prostředků a upravuje ho i pro údaje o diagnostických zdravotnických prostředcích in vitro</a:t>
            </a:r>
            <a:r>
              <a:rPr lang="cs-CZ" sz="1600" dirty="0"/>
              <a:t>.</a:t>
            </a:r>
            <a:endParaRPr lang="cs-CZ" sz="2800" dirty="0"/>
          </a:p>
          <a:p>
            <a:endParaRPr lang="cs-CZ" sz="2800" dirty="0"/>
          </a:p>
          <a:p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11384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7B0589C-DC42-4AA1-14D7-E5DEB5B9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Zákon č. 375/2022 Sb. </a:t>
            </a:r>
            <a:r>
              <a:rPr lang="cs-CZ" dirty="0"/>
              <a:t>Zákon o zdravotnických prostředcích a diagnostických zdravotnických prostředcích in vitro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11BEB5E-A62C-2D34-CC71-E47F49982DB5}"/>
              </a:ext>
            </a:extLst>
          </p:cNvPr>
          <p:cNvSpPr txBox="1"/>
          <p:nvPr/>
        </p:nvSpPr>
        <p:spPr>
          <a:xfrm>
            <a:off x="939538" y="2923087"/>
            <a:ext cx="103129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Částka	171/2022</a:t>
            </a:r>
          </a:p>
          <a:p>
            <a:r>
              <a:rPr lang="pl-PL" sz="2800" b="1" dirty="0"/>
              <a:t>Platnost od	07. 12. 2022</a:t>
            </a:r>
          </a:p>
          <a:p>
            <a:r>
              <a:rPr lang="pl-PL" sz="2800" b="1" dirty="0"/>
              <a:t>Účinnost od	22. 12. 2022 </a:t>
            </a:r>
            <a:endParaRPr lang="cs-CZ" sz="28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6EB6A7F-53A5-7754-0C47-D7F56CB06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3" b="-1"/>
          <a:stretch/>
        </p:blipFill>
        <p:spPr>
          <a:xfrm rot="1311714">
            <a:off x="4705752" y="2102316"/>
            <a:ext cx="5142489" cy="598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814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50182</TotalTime>
  <Words>3773</Words>
  <Application>Microsoft Office PowerPoint</Application>
  <PresentationFormat>Širokoúhlá obrazovka</PresentationFormat>
  <Paragraphs>361</Paragraphs>
  <Slides>76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3" baseType="lpstr">
      <vt:lpstr>Arial</vt:lpstr>
      <vt:lpstr>Calibri</vt:lpstr>
      <vt:lpstr>helvetica-w01-light</vt:lpstr>
      <vt:lpstr>Open Sans</vt:lpstr>
      <vt:lpstr>Roboto</vt:lpstr>
      <vt:lpstr>Verdana</vt:lpstr>
      <vt:lpstr>Office Theme</vt:lpstr>
      <vt:lpstr> Zdravotnické prostředky ve světle nové legislativy a role jednotlivých aktérů </vt:lpstr>
      <vt:lpstr>Obsah sdělení</vt:lpstr>
      <vt:lpstr>Legislativní vymezení stará vs. nová zákonná úprava </vt:lpstr>
      <vt:lpstr>MDD</vt:lpstr>
      <vt:lpstr>MDR</vt:lpstr>
      <vt:lpstr>Porovnání MDD a MDR</vt:lpstr>
      <vt:lpstr>Vývoj legislativy v návaznosti na MDR</vt:lpstr>
      <vt:lpstr>Zákon o zdravotnických prostředcích a diagnostických zdravotnických prostředcích in vitro </vt:lpstr>
      <vt:lpstr>Zákon č. 375/2022 Sb. Zákon o zdravotnických prostředcích a diagnostických zdravotnických prostředcích in vitro</vt:lpstr>
      <vt:lpstr>Vyhláška 377/2022 Sb.</vt:lpstr>
      <vt:lpstr>Hlavní oblasti změn</vt:lpstr>
      <vt:lpstr>Kompetence úřadů</vt:lpstr>
      <vt:lpstr>Cesta zdravotnického prostředku  k pacientovi </vt:lpstr>
      <vt:lpstr>Zdravotnický prostředek - definice</vt:lpstr>
      <vt:lpstr>Zdravotnický prostředek – definice (2)</vt:lpstr>
      <vt:lpstr>Zdravotnický prostředek – definice (3)</vt:lpstr>
      <vt:lpstr>Zdravotnický prostředek – definice (4)</vt:lpstr>
      <vt:lpstr>Zdravotnický prostředek – pohled z různých úhlů</vt:lpstr>
      <vt:lpstr>Zdravotnický prostředek – rizikové třídy a reklama</vt:lpstr>
      <vt:lpstr>Základní schéma cesty ZP k pacientovi </vt:lpstr>
      <vt:lpstr>Povinnosti výrobce</vt:lpstr>
      <vt:lpstr>Povinnosti výrobce - § 8</vt:lpstr>
      <vt:lpstr>Povinnosti výrobce - § 8 (2)</vt:lpstr>
      <vt:lpstr>Povinnosti výrobce - § 9</vt:lpstr>
      <vt:lpstr>Povinnosti výrobce - § 10 </vt:lpstr>
      <vt:lpstr>UDI</vt:lpstr>
      <vt:lpstr>Jaká je povinná lhůta u prostředku pro splnění požadavků UDI?</vt:lpstr>
      <vt:lpstr>UDI - Unique Device Identification  jedinečný systém identifikace ZP</vt:lpstr>
      <vt:lpstr>UDI – ve dvou různých formátech</vt:lpstr>
      <vt:lpstr>Globální doporučení pro užití UDI kódu  (analogie FMD)</vt:lpstr>
      <vt:lpstr>Je povinnost uvádět nějakou formu UDI na obalu nebo na prostředku?</vt:lpstr>
      <vt:lpstr>Informace o ZP a sledovatelnost pohybu</vt:lpstr>
      <vt:lpstr>EUDAMED, RZPRO a ISZP</vt:lpstr>
      <vt:lpstr>Prezentace aplikace PowerPoint</vt:lpstr>
      <vt:lpstr>Prezentace aplikace PowerPoint</vt:lpstr>
      <vt:lpstr>Výrobce je povinen uvádět UDI na výrobku - ZP</vt:lpstr>
      <vt:lpstr>Doporučené prvky na etiketě</vt:lpstr>
      <vt:lpstr>Vývoj aplikace MDR do praxe </vt:lpstr>
      <vt:lpstr>Pohled na ZP dle MDR</vt:lpstr>
      <vt:lpstr>Prezentace aplikace PowerPoint</vt:lpstr>
      <vt:lpstr>Legacy devices </vt:lpstr>
      <vt:lpstr>Prodloužení přechodného období – Legal Devices</vt:lpstr>
      <vt:lpstr>Evidované oznámené subjekty – Notify Bodies</vt:lpstr>
      <vt:lpstr>Odvrácení rizika nedostatku zdravotnických prostředků v celé EU - prodloužení přechodného období</vt:lpstr>
      <vt:lpstr>Počty obdržených žádostí a vystavených certifikátů dle MDR – únor 2021-říjen 2022</vt:lpstr>
      <vt:lpstr>Počty exspirujících certifikátů</vt:lpstr>
      <vt:lpstr>Prodloužení přechodného období</vt:lpstr>
      <vt:lpstr>Návrh k NAŘÍZENÍ EVROPSKÉHO PARLAMENTU A RADY </vt:lpstr>
      <vt:lpstr>Prodloužení přechodného období</vt:lpstr>
      <vt:lpstr>PRODLOUŽENÍ DEADLINU PRO UVÁDĚNÍ LEGACY DEVICES NA TRH • článek 120 se mění takto: b) odstavec 3 se nahrazuje tímto:</vt:lpstr>
      <vt:lpstr>Prodloužení platnosti certifikátů</vt:lpstr>
      <vt:lpstr>Povinnosti distributora</vt:lpstr>
      <vt:lpstr>Povinnosti distributorů a osob provádějících servis - § 23</vt:lpstr>
      <vt:lpstr>Ohlášená osoba - § 24</vt:lpstr>
      <vt:lpstr>Vigilance</vt:lpstr>
      <vt:lpstr>Změny dané vyhláškou</vt:lpstr>
      <vt:lpstr>Předmět úpravy §6</vt:lpstr>
      <vt:lpstr>Minimální požadavky na bezpečnost prostředku pro účely správné skladovací praxe - § 6</vt:lpstr>
      <vt:lpstr>Minimální požadavky na bezpečnost prostředku pro účely správné skladovací praxe - § 6</vt:lpstr>
      <vt:lpstr>Minimální požadavky na bezpečnost prostředku pro účely správné skladovací praxe - § 6</vt:lpstr>
      <vt:lpstr>Minimální požadavky na bezpečnost prostředku pro účely správné skladovací praxe - § 6</vt:lpstr>
      <vt:lpstr>Minimální požadavky na bezpečnost prostředku pro účely správné skladovací praxe - § 6</vt:lpstr>
      <vt:lpstr>Evidence UDI v distribuci akcent na příjem zboží</vt:lpstr>
      <vt:lpstr>Logistika a evidence UDI</vt:lpstr>
      <vt:lpstr>Evidence UDI pomocí čteček a komunikace s WHS</vt:lpstr>
      <vt:lpstr>Skladová karta – příjemka s uvedením UDI</vt:lpstr>
      <vt:lpstr>Někteří distributoři  mohou být i výdejci</vt:lpstr>
      <vt:lpstr>Předepisování prostředku - § 28</vt:lpstr>
      <vt:lpstr>Zásilkový výdej ZP</vt:lpstr>
      <vt:lpstr> </vt:lpstr>
      <vt:lpstr>Prezentace aplikace PowerPoint</vt:lpstr>
      <vt:lpstr>Prezentace aplikace PowerPoint</vt:lpstr>
      <vt:lpstr>Prezentace aplikace PowerPoint</vt:lpstr>
      <vt:lpstr>Dodržování standardů</vt:lpstr>
      <vt:lpstr>Typy – projekce bolesti hlavy</vt:lpstr>
      <vt:lpstr>Dotazy?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název název prezentace název.</dc:title>
  <dc:creator>Zico Brandly</dc:creator>
  <cp:lastModifiedBy>Brauner Pavel, MVDr.</cp:lastModifiedBy>
  <cp:revision>86</cp:revision>
  <dcterms:created xsi:type="dcterms:W3CDTF">2018-07-02T11:26:00Z</dcterms:created>
  <dcterms:modified xsi:type="dcterms:W3CDTF">2023-03-24T13:12:00Z</dcterms:modified>
</cp:coreProperties>
</file>