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7" r:id="rId5"/>
  </p:sldMasterIdLst>
  <p:notesMasterIdLst>
    <p:notesMasterId r:id="rId45"/>
  </p:notesMasterIdLst>
  <p:sldIdLst>
    <p:sldId id="256" r:id="rId6"/>
    <p:sldId id="277" r:id="rId7"/>
    <p:sldId id="259" r:id="rId8"/>
    <p:sldId id="260" r:id="rId9"/>
    <p:sldId id="282" r:id="rId10"/>
    <p:sldId id="294" r:id="rId11"/>
    <p:sldId id="295" r:id="rId12"/>
    <p:sldId id="275" r:id="rId13"/>
    <p:sldId id="276" r:id="rId14"/>
    <p:sldId id="283" r:id="rId15"/>
    <p:sldId id="284" r:id="rId16"/>
    <p:sldId id="262" r:id="rId17"/>
    <p:sldId id="281" r:id="rId18"/>
    <p:sldId id="270" r:id="rId19"/>
    <p:sldId id="271" r:id="rId20"/>
    <p:sldId id="272" r:id="rId21"/>
    <p:sldId id="273" r:id="rId22"/>
    <p:sldId id="285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90" r:id="rId31"/>
    <p:sldId id="291" r:id="rId32"/>
    <p:sldId id="278" r:id="rId33"/>
    <p:sldId id="280" r:id="rId34"/>
    <p:sldId id="279" r:id="rId35"/>
    <p:sldId id="286" r:id="rId36"/>
    <p:sldId id="287" r:id="rId37"/>
    <p:sldId id="288" r:id="rId38"/>
    <p:sldId id="289" r:id="rId39"/>
    <p:sldId id="293" r:id="rId40"/>
    <p:sldId id="296" r:id="rId41"/>
    <p:sldId id="297" r:id="rId42"/>
    <p:sldId id="298" r:id="rId43"/>
    <p:sldId id="258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uka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89E"/>
    <a:srgbClr val="595959"/>
    <a:srgbClr val="6DE1C2"/>
    <a:srgbClr val="0079FF"/>
    <a:srgbClr val="0070BD"/>
    <a:srgbClr val="D41459"/>
    <a:srgbClr val="F7941F"/>
    <a:srgbClr val="662E91"/>
    <a:srgbClr val="85AF1F"/>
    <a:srgbClr val="795D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FDD2A-D87C-4F65-9009-B7CC6F14ED1B}" v="9" dt="2023-03-20T11:15:3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864" autoAdjust="0"/>
  </p:normalViewPr>
  <p:slideViewPr>
    <p:cSldViewPr snapToGrid="0">
      <p:cViewPr varScale="1">
        <p:scale>
          <a:sx n="72" d="100"/>
          <a:sy n="72" d="100"/>
        </p:scale>
        <p:origin x="-1494" y="-9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24D7A-7C36-448D-99BC-7961624EA303}" type="datetimeFigureOut">
              <a:rPr lang="cs-CZ" smtClean="0"/>
              <a:pPr/>
              <a:t>22.05.2023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F1FA-306A-4289-AB60-3BB2390BB8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43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62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33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" y="4290646"/>
            <a:ext cx="9144000" cy="8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C:\Users\Eliška\Downloads\Pictur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0" b="15198"/>
          <a:stretch/>
        </p:blipFill>
        <p:spPr bwMode="auto">
          <a:xfrm>
            <a:off x="0" y="0"/>
            <a:ext cx="9144000" cy="4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2019\stapro\logo\FONS\Zakladni_barevna_verze\Zakladni_barevna_verze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44" y="4537808"/>
            <a:ext cx="1293011" cy="4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Eliška\Downloads\Zakladni_varianta_s_claimem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587" y="1208698"/>
            <a:ext cx="2426839" cy="17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9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 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9" y="4290646"/>
            <a:ext cx="9144000" cy="8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 descr="C:\Users\Eliška\Downloads\Pictur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0" b="15198"/>
          <a:stretch/>
        </p:blipFill>
        <p:spPr bwMode="auto">
          <a:xfrm>
            <a:off x="0" y="0"/>
            <a:ext cx="9144000" cy="4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2019\stapro\logo\FONS\Zakladni_barevna_verze\Zakladni_barevna_verze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44" y="4537808"/>
            <a:ext cx="1293011" cy="4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2019\stapro\logo\STAPRO\horizontalni_barevna_verze_bez_claimu\Horizontalni_barevna_verze_bez_claimu_RGB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0" t="29155" r="79041" b="28787"/>
          <a:stretch/>
        </p:blipFill>
        <p:spPr bwMode="auto">
          <a:xfrm>
            <a:off x="8146070" y="2121144"/>
            <a:ext cx="378069" cy="3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2019\stapro\logo\STAPRO\horizontalni_barevna_verze_bez_claimu\Horizontalni_barevna_verze_bez_claimu_RGB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0" t="29155" r="79041" b="28787"/>
          <a:stretch/>
        </p:blipFill>
        <p:spPr bwMode="auto">
          <a:xfrm rot="10800000">
            <a:off x="562705" y="2121144"/>
            <a:ext cx="378069" cy="3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1918255"/>
            <a:ext cx="7886700" cy="443069"/>
          </a:xfrm>
        </p:spPr>
        <p:txBody>
          <a:bodyPr>
            <a:noAutofit/>
          </a:bodyPr>
          <a:lstStyle>
            <a:lvl1pPr>
              <a:defRPr sz="5400" cap="none" baseline="0">
                <a:solidFill>
                  <a:srgbClr val="6DE1C2"/>
                </a:solidFill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za </a:t>
            </a:r>
            <a:r>
              <a:rPr lang="cs-CZ" dirty="0" err="1"/>
              <a:t>pozornosť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81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ALL F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  <p:pic>
        <p:nvPicPr>
          <p:cNvPr id="3074" name="Picture 2" descr="C:\Users\Eliška\Downloads\Picture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06" t="11365" b="31576"/>
          <a:stretch/>
        </p:blipFill>
        <p:spPr bwMode="auto">
          <a:xfrm>
            <a:off x="6645699" y="241789"/>
            <a:ext cx="2498301" cy="3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iška\Downloads\Picture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0" t="28508" r="45138" b="46982"/>
          <a:stretch/>
        </p:blipFill>
        <p:spPr bwMode="auto">
          <a:xfrm>
            <a:off x="874833" y="1150675"/>
            <a:ext cx="4110405" cy="16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02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AK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ška\Downloads\Picture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299"/>
          <a:stretch/>
        </p:blipFill>
        <p:spPr bwMode="auto">
          <a:xfrm>
            <a:off x="1099893" y="4387362"/>
            <a:ext cx="6852468" cy="7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liška\Downloads\Picture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80770"/>
          <a:stretch/>
        </p:blipFill>
        <p:spPr bwMode="auto">
          <a:xfrm>
            <a:off x="1099893" y="-1"/>
            <a:ext cx="6852468" cy="9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ška\Downloads\Picture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46" b="35216"/>
          <a:stretch/>
        </p:blipFill>
        <p:spPr bwMode="auto">
          <a:xfrm>
            <a:off x="0" y="1147395"/>
            <a:ext cx="9144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140867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TERP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Eliška\Downloads\Picture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01" b="34859"/>
          <a:stretch/>
        </p:blipFill>
        <p:spPr bwMode="auto">
          <a:xfrm>
            <a:off x="0" y="1147396"/>
            <a:ext cx="9144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liška\Downloads\Picture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78976"/>
          <a:stretch/>
        </p:blipFill>
        <p:spPr bwMode="auto">
          <a:xfrm>
            <a:off x="1099892" y="0"/>
            <a:ext cx="6852469" cy="10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liška\Downloads\Picture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74"/>
          <a:stretch/>
        </p:blipFill>
        <p:spPr bwMode="auto">
          <a:xfrm>
            <a:off x="1099892" y="4062046"/>
            <a:ext cx="6852469" cy="10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lang="cs-CZ" dirty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lang="cs-CZ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125955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GA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ška\Downloads\Picture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75"/>
          <a:stretch/>
        </p:blipFill>
        <p:spPr bwMode="auto">
          <a:xfrm>
            <a:off x="1099892" y="4303835"/>
            <a:ext cx="6852470" cy="8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iška\Downloads\Picture6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974"/>
          <a:stretch/>
        </p:blipFill>
        <p:spPr bwMode="auto">
          <a:xfrm>
            <a:off x="1099892" y="-1"/>
            <a:ext cx="6852470" cy="10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iška\Downloads\Picture6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6517" r="-337" b="39343"/>
          <a:stretch/>
        </p:blipFill>
        <p:spPr bwMode="auto">
          <a:xfrm>
            <a:off x="-1" y="1147396"/>
            <a:ext cx="917477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29673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INTEG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iška\Downloads\Picture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75"/>
          <a:stretch/>
        </p:blipFill>
        <p:spPr bwMode="auto">
          <a:xfrm>
            <a:off x="1099893" y="4303834"/>
            <a:ext cx="6852469" cy="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iška\Downloads\Picture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974"/>
          <a:stretch/>
        </p:blipFill>
        <p:spPr bwMode="auto">
          <a:xfrm>
            <a:off x="1099893" y="-1"/>
            <a:ext cx="6852469" cy="10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iška\Downloads\Picture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0" b="32930"/>
          <a:stretch/>
        </p:blipFill>
        <p:spPr bwMode="auto">
          <a:xfrm>
            <a:off x="-1" y="1147396"/>
            <a:ext cx="9144001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257427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OPENLI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iška\Downloads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75"/>
          <a:stretch/>
        </p:blipFill>
        <p:spPr bwMode="auto">
          <a:xfrm>
            <a:off x="1099892" y="4303834"/>
            <a:ext cx="6852469" cy="8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iška\Downloads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78975"/>
          <a:stretch/>
        </p:blipFill>
        <p:spPr bwMode="auto">
          <a:xfrm>
            <a:off x="1099892" y="0"/>
            <a:ext cx="6852469" cy="10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iška\Downloads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63" b="32298"/>
          <a:stretch/>
        </p:blipFill>
        <p:spPr bwMode="auto">
          <a:xfrm>
            <a:off x="0" y="1147396"/>
            <a:ext cx="9144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97874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REPO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iška\Downloads\Picture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427"/>
          <a:stretch/>
        </p:blipFill>
        <p:spPr bwMode="auto">
          <a:xfrm>
            <a:off x="1099891" y="0"/>
            <a:ext cx="6852469" cy="10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liška\Downloads\Picture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29" b="-2"/>
          <a:stretch/>
        </p:blipFill>
        <p:spPr bwMode="auto">
          <a:xfrm>
            <a:off x="1099891" y="4136781"/>
            <a:ext cx="6852469" cy="10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iška\Downloads\Picture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0" b="32930"/>
          <a:stretch/>
        </p:blipFill>
        <p:spPr bwMode="auto">
          <a:xfrm>
            <a:off x="0" y="1147396"/>
            <a:ext cx="9144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3637722"/>
            <a:ext cx="9144000" cy="485621"/>
          </a:xfrm>
        </p:spPr>
        <p:txBody>
          <a:bodyPr anchor="ctr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4174437"/>
            <a:ext cx="9144000" cy="3155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19289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_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" y="4290646"/>
            <a:ext cx="9144000" cy="8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C:\Users\Eliška\Downloads\Pictur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0" b="15198"/>
          <a:stretch/>
        </p:blipFill>
        <p:spPr bwMode="auto">
          <a:xfrm>
            <a:off x="0" y="0"/>
            <a:ext cx="9144000" cy="4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2019\stapro\logo\FONS\Zakladni_barevna_verze\Zakladni_barevna_verze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44" y="4537808"/>
            <a:ext cx="1293011" cy="4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ška\Downloads\SK_Zakladni_varianta_s_claimem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587" y="1210286"/>
            <a:ext cx="2426839" cy="17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06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20689"/>
            <a:ext cx="7886700" cy="2951921"/>
          </a:xfrm>
          <a:prstGeom prst="rect">
            <a:avLst/>
          </a:prstGeom>
        </p:spPr>
        <p:txBody>
          <a:bodyPr/>
          <a:lstStyle>
            <a:lvl1pPr marL="360000" marR="0" indent="-3600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baseline="0"/>
            </a:lvl1pPr>
            <a:lvl2pPr marL="648000" indent="-288000">
              <a:buFontTx/>
              <a:buBlip>
                <a:blip r:embed="rId3"/>
              </a:buBlip>
              <a:defRPr/>
            </a:lvl2pPr>
            <a:lvl3pPr marL="936000" indent="-288000">
              <a:buFontTx/>
              <a:buBlip>
                <a:blip r:embed="rId4"/>
              </a:buBlip>
              <a:defRPr/>
            </a:lvl3pPr>
            <a:lvl4pPr marL="1224000" indent="-288000">
              <a:buFontTx/>
              <a:buBlip>
                <a:blip r:embed="rId5"/>
              </a:buBlip>
              <a:defRPr/>
            </a:lvl4pPr>
            <a:lvl5pPr marL="1512000" indent="-288000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8311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dpis + 2 textove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20"/>
            <a:ext cx="3886200" cy="3123269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123269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55663" indent="-455613" eaLnBrk="1" hangingPunct="1">
              <a:lnSpc>
                <a:spcPct val="93000"/>
              </a:lnSpc>
              <a:buSzPct val="156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2pPr>
            <a:lvl3pPr marL="1257300" indent="-455613" eaLnBrk="1" hangingPunct="1">
              <a:lnSpc>
                <a:spcPct val="93000"/>
              </a:lnSpc>
              <a:buSzPct val="167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3pPr>
          </a:lstStyle>
          <a:p>
            <a:pPr lvl="0"/>
            <a:endParaRPr lang="cs-CZ" sz="2800" b="0" i="1" dirty="0"/>
          </a:p>
        </p:txBody>
      </p:sp>
    </p:spTree>
    <p:extLst>
      <p:ext uri="{BB962C8B-B14F-4D97-AF65-F5344CB8AC3E}">
        <p14:creationId xmlns:p14="http://schemas.microsoft.com/office/powerpoint/2010/main" xmlns="" val="50165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nadpis + 2 textove sloupce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5619"/>
            <a:ext cx="7886700" cy="552399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3" y="1260872"/>
            <a:ext cx="3887391" cy="6179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3" y="1878806"/>
            <a:ext cx="3887391" cy="2763441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</p:spTree>
    <p:extLst>
      <p:ext uri="{BB962C8B-B14F-4D97-AF65-F5344CB8AC3E}">
        <p14:creationId xmlns:p14="http://schemas.microsoft.com/office/powerpoint/2010/main" xmlns="" val="35664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46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16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43051"/>
            <a:ext cx="4629150" cy="28527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16 b, normální, zarovnání doleva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5619"/>
            <a:ext cx="7886700" cy="552399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88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" y="4290646"/>
            <a:ext cx="9144000" cy="852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Eliška\Downloads\Pictur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0" b="15198"/>
          <a:stretch/>
        </p:blipFill>
        <p:spPr bwMode="auto">
          <a:xfrm>
            <a:off x="0" y="0"/>
            <a:ext cx="9144000" cy="43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1918255"/>
            <a:ext cx="7886700" cy="443069"/>
          </a:xfrm>
        </p:spPr>
        <p:txBody>
          <a:bodyPr>
            <a:noAutofit/>
          </a:bodyPr>
          <a:lstStyle>
            <a:lvl1pPr>
              <a:defRPr sz="5400" cap="none" baseline="0">
                <a:solidFill>
                  <a:srgbClr val="6DE1C2"/>
                </a:solidFill>
              </a:defRPr>
            </a:lvl1pPr>
          </a:lstStyle>
          <a:p>
            <a:r>
              <a:rPr lang="cs-CZ" dirty="0"/>
              <a:t>Děkujeme za pozornost</a:t>
            </a:r>
          </a:p>
        </p:txBody>
      </p:sp>
      <p:pic>
        <p:nvPicPr>
          <p:cNvPr id="4" name="Picture 3" descr="D:\2019\stapro\logo\FONS\Zakladni_barevna_verze\Zakladni_barevna_verze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44" y="4537808"/>
            <a:ext cx="1293011" cy="4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9\stapro\logo\STAPRO\horizontalni_barevna_verze_bez_claimu\Horizontalni_barevna_verze_bez_claimu_RGB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0" t="29155" r="79041" b="28787"/>
          <a:stretch/>
        </p:blipFill>
        <p:spPr bwMode="auto">
          <a:xfrm>
            <a:off x="8146070" y="2121144"/>
            <a:ext cx="378069" cy="3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2019\stapro\logo\STAPRO\horizontalni_barevna_verze_bez_claimu\Horizontalni_barevna_verze_bez_claimu_RGB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0" t="29155" r="79041" b="28787"/>
          <a:stretch/>
        </p:blipFill>
        <p:spPr bwMode="auto">
          <a:xfrm rot="10800000">
            <a:off x="562705" y="2121144"/>
            <a:ext cx="378069" cy="3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55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24949"/>
            <a:ext cx="7886700" cy="443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441174"/>
            <a:ext cx="78867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  <p:pic>
        <p:nvPicPr>
          <p:cNvPr id="2050" name="Picture 2" descr="D:\2019\stapro\logo\FONS\Zakladni_jednobarevna_verze\Zakladni_jednobarevna_verze_RGB.png"/>
          <p:cNvPicPr>
            <a:picLocks noChangeAspect="1" noChangeArrowheads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92" y="4712678"/>
            <a:ext cx="1029554" cy="3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06619" y="4637942"/>
            <a:ext cx="88011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2019\stapro\logo\STAPRO\horizontalni_barevna_verze_bez_claimu\Horizontalni_barevna_verze_bez_claimu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486" y="206620"/>
            <a:ext cx="1784390" cy="3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31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8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755" r:id="rId9"/>
    <p:sldLayoutId id="21474837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79FF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360000" marR="0" indent="-3600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4"/>
        </a:buBlip>
        <a:tabLst/>
        <a:defRPr sz="280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2880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6000" indent="-2880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6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24000" indent="-2880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7"/>
        </a:buBlip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12000" indent="-2880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8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900333"/>
            <a:ext cx="7886700" cy="433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Název prezentace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4343401"/>
            <a:ext cx="7886700" cy="28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xmlns="" val="6224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595959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595959"/>
          </a:solidFill>
          <a:latin typeface="Signika" panose="02010003020600000004" pitchFamily="2" charset="0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595959"/>
          </a:solidFill>
          <a:latin typeface="Signika" panose="02010003020600000004" pitchFamily="2" charset="0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595959"/>
          </a:solidFill>
          <a:latin typeface="Signika" panose="02010003020600000004" pitchFamily="2" charset="0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595959"/>
          </a:solidFill>
          <a:latin typeface="Signika" panose="02010003020600000004" pitchFamily="2" charset="0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rgbClr val="595959"/>
          </a:solidFill>
          <a:latin typeface="Signika" panose="020100030206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703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B4E42F-5846-3CDF-B002-42CB4191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zaznamenání </a:t>
            </a:r>
            <a:r>
              <a:rPr lang="cs-CZ" dirty="0" err="1"/>
              <a:t>udi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B13E6B1-1BC9-B113-BF53-FAB872FE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Příjem UDI-PI z elektronického dodacího listu</a:t>
            </a:r>
          </a:p>
          <a:p>
            <a:pPr lvl="1"/>
            <a:r>
              <a:rPr lang="cs-CZ" dirty="0"/>
              <a:t>Spárování při příjmu bez nutnosti načítat čtečkou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Pokud dodavatel data zašle v použitelném formátu </a:t>
            </a:r>
          </a:p>
        </p:txBody>
      </p:sp>
    </p:spTree>
    <p:extLst>
      <p:ext uri="{BB962C8B-B14F-4D97-AF65-F5344CB8AC3E}">
        <p14:creationId xmlns:p14="http://schemas.microsoft.com/office/powerpoint/2010/main" xmlns="" val="1569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F27D94-2B82-E2D5-587A-48A9F40D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zaznamenání </a:t>
            </a:r>
            <a:r>
              <a:rPr lang="cs-CZ" dirty="0" err="1"/>
              <a:t>udi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87DDC3A-982D-7F38-58AF-43D07145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Načtení AIDC</a:t>
            </a:r>
          </a:p>
          <a:p>
            <a:pPr lvl="1"/>
            <a:r>
              <a:rPr lang="cs-CZ" dirty="0"/>
              <a:t>Načítání čtečkou</a:t>
            </a:r>
          </a:p>
          <a:p>
            <a:pPr lvl="1"/>
            <a:r>
              <a:rPr lang="cs-CZ" dirty="0"/>
              <a:t>Využití hierarchie balení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721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7C0EAF-F65C-F307-83CB-A461C6C0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4F663DA-76E9-52A5-9F98-8B7D85C9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Vyšší úrovně balení musí mít vlastní jedinečné UDI-DI</a:t>
            </a:r>
          </a:p>
          <a:p>
            <a:r>
              <a:rPr lang="cs-CZ" dirty="0">
                <a:solidFill>
                  <a:srgbClr val="212529"/>
                </a:solidFill>
                <a:latin typeface="Roboto" panose="02000000000000000000" pitchFamily="2" charset="0"/>
              </a:rPr>
              <a:t>Implementováno ve FONS </a:t>
            </a:r>
            <a:r>
              <a:rPr lang="cs-CZ" dirty="0" err="1">
                <a:solidFill>
                  <a:srgbClr val="212529"/>
                </a:solidFill>
                <a:latin typeface="Roboto" panose="02000000000000000000" pitchFamily="2" charset="0"/>
              </a:rPr>
              <a:t>Enterprise</a:t>
            </a:r>
            <a:endParaRPr lang="cs-CZ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lvl="1"/>
            <a:r>
              <a:rPr lang="cs-CZ" dirty="0">
                <a:solidFill>
                  <a:srgbClr val="212529"/>
                </a:solidFill>
                <a:latin typeface="Roboto" panose="02000000000000000000" pitchFamily="2" charset="0"/>
              </a:rPr>
              <a:t>Jednodušší a rychlejší příjem zboží</a:t>
            </a:r>
          </a:p>
          <a:p>
            <a:pPr lvl="1"/>
            <a:r>
              <a:rPr lang="cs-CZ" dirty="0">
                <a:solidFill>
                  <a:srgbClr val="212529"/>
                </a:solidFill>
                <a:latin typeface="Roboto" panose="02000000000000000000" pitchFamily="2" charset="0"/>
              </a:rPr>
              <a:t>Vysoká efektivita práce</a:t>
            </a:r>
          </a:p>
          <a:p>
            <a:pPr lvl="1"/>
            <a:endParaRPr lang="cs-CZ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57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20A97E9-5317-9574-D322-DABC74FB43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3751"/>
            <a:ext cx="9144000" cy="21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5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C16093-73B2-1F9D-076C-01B7A1C6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E75150A8-62E6-547E-A0EB-4129A2458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52536" y="16511"/>
            <a:ext cx="12008604" cy="5401795"/>
          </a:xfrm>
        </p:spPr>
      </p:pic>
    </p:spTree>
    <p:extLst>
      <p:ext uri="{BB962C8B-B14F-4D97-AF65-F5344CB8AC3E}">
        <p14:creationId xmlns:p14="http://schemas.microsoft.com/office/powerpoint/2010/main" xmlns="" val="355114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EE2E86-5ECC-EFDA-A0FC-E69051CD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1E12D3F-B60C-10B3-953B-BFE336E5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9BBC978-3F14-7415-65ED-AA8C76C62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64869" y="-2580611"/>
            <a:ext cx="7686005" cy="9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21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F07409-028D-0BFA-E28E-7D0750F3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7FE63386-5FA3-4713-9627-67076F608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28407"/>
            <a:ext cx="11086865" cy="5126856"/>
          </a:xfrm>
        </p:spPr>
      </p:pic>
    </p:spTree>
    <p:extLst>
      <p:ext uri="{BB962C8B-B14F-4D97-AF65-F5344CB8AC3E}">
        <p14:creationId xmlns:p14="http://schemas.microsoft.com/office/powerpoint/2010/main" xmlns="" val="82624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316A2F-5005-DE5E-7A6A-6547CC4A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BDBFB19-DDB9-1177-E836-16902305A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044BEE-A501-83AD-3301-866E2E9BD7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905" y="1828000"/>
            <a:ext cx="9439905" cy="14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25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A17F27-A08A-6EB6-0413-F9A59292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zaznamenání </a:t>
            </a:r>
            <a:r>
              <a:rPr lang="cs-CZ" dirty="0" err="1"/>
              <a:t>udi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818C72B-9E64-9ABD-7DD3-3F97C68E8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Ruční zápis UDI-PI k záznamu zboží</a:t>
            </a:r>
          </a:p>
          <a:p>
            <a:pPr lvl="1"/>
            <a:r>
              <a:rPr lang="cs-CZ" dirty="0"/>
              <a:t>Dopsání UDI-PI ke skladovým kartám při příjmu</a:t>
            </a:r>
          </a:p>
          <a:p>
            <a:pPr lvl="1"/>
            <a:r>
              <a:rPr lang="cs-CZ" dirty="0"/>
              <a:t>Nutno u zboží, které nemá na žádném balení AIDC</a:t>
            </a:r>
          </a:p>
          <a:p>
            <a:pPr lvl="1"/>
            <a:r>
              <a:rPr lang="cs-CZ" dirty="0"/>
              <a:t>LEGACY zboží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117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46D7D-1A68-709C-FA5F-0C184D00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3507597F-D22C-06E4-CDF1-C2D4B3FB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345" y="-892748"/>
            <a:ext cx="4633842" cy="6427589"/>
          </a:xfrm>
        </p:spPr>
      </p:pic>
    </p:spTree>
    <p:extLst>
      <p:ext uri="{BB962C8B-B14F-4D97-AF65-F5344CB8AC3E}">
        <p14:creationId xmlns:p14="http://schemas.microsoft.com/office/powerpoint/2010/main" xmlns="" val="104700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F9F0C3-DC2D-3176-0663-ACCF88CC6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evidence </a:t>
            </a:r>
            <a:r>
              <a:rPr lang="cs-CZ" dirty="0" err="1"/>
              <a:t>udi</a:t>
            </a:r>
            <a:r>
              <a:rPr lang="cs-CZ" dirty="0"/>
              <a:t> v </a:t>
            </a:r>
            <a:r>
              <a:rPr lang="cs-CZ" dirty="0" err="1"/>
              <a:t>nis</a:t>
            </a:r>
            <a:r>
              <a:rPr lang="cs-CZ" dirty="0"/>
              <a:t> </a:t>
            </a:r>
            <a:r>
              <a:rPr lang="cs-CZ" dirty="0" err="1"/>
              <a:t>fONS</a:t>
            </a:r>
            <a:r>
              <a:rPr lang="cs-CZ" dirty="0"/>
              <a:t> ENTERPRISE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4B67951-AC35-3C0E-315F-4B160D437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Jan Ptašek</a:t>
            </a:r>
          </a:p>
        </p:txBody>
      </p:sp>
    </p:spTree>
    <p:extLst>
      <p:ext uri="{BB962C8B-B14F-4D97-AF65-F5344CB8AC3E}">
        <p14:creationId xmlns:p14="http://schemas.microsoft.com/office/powerpoint/2010/main" xmlns="" val="421203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78819-218D-E6C3-5F6B-DC93BE98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Krabice o 240 ks (4x60)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0CBF343B-2259-513B-2EF2-6FA082535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0" y="1791308"/>
            <a:ext cx="9067210" cy="2770964"/>
          </a:xfrm>
        </p:spPr>
      </p:pic>
    </p:spTree>
    <p:extLst>
      <p:ext uri="{BB962C8B-B14F-4D97-AF65-F5344CB8AC3E}">
        <p14:creationId xmlns:p14="http://schemas.microsoft.com/office/powerpoint/2010/main" xmlns="" val="63074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637265-E48F-74ED-5ED5-49AB072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" name="Zástupný obsah 4" descr="Obsah obrázku text, účtenka">
            <a:extLst>
              <a:ext uri="{FF2B5EF4-FFF2-40B4-BE49-F238E27FC236}">
                <a16:creationId xmlns:a16="http://schemas.microsoft.com/office/drawing/2014/main" xmlns="" id="{F2F3C356-9291-C354-E8B2-13495A833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694" y="0"/>
            <a:ext cx="6669620" cy="5118025"/>
          </a:xfrm>
        </p:spPr>
      </p:pic>
    </p:spTree>
    <p:extLst>
      <p:ext uri="{BB962C8B-B14F-4D97-AF65-F5344CB8AC3E}">
        <p14:creationId xmlns:p14="http://schemas.microsoft.com/office/powerpoint/2010/main" xmlns="" val="265623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CABC65-BA7C-2D71-AD24-E678F970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Krabička o 60 ks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1CA2D426-623C-2886-D027-70A92F694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9897" y="1390263"/>
            <a:ext cx="7684205" cy="3415201"/>
          </a:xfrm>
        </p:spPr>
      </p:pic>
    </p:spTree>
    <p:extLst>
      <p:ext uri="{BB962C8B-B14F-4D97-AF65-F5344CB8AC3E}">
        <p14:creationId xmlns:p14="http://schemas.microsoft.com/office/powerpoint/2010/main" xmlns="" val="231932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A26A2D-8E13-5C3C-8519-0B942E1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280066BE-DF06-CCE7-6AF7-944A1365F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502" y="203506"/>
            <a:ext cx="5982511" cy="4949953"/>
          </a:xfrm>
        </p:spPr>
      </p:pic>
    </p:spTree>
    <p:extLst>
      <p:ext uri="{BB962C8B-B14F-4D97-AF65-F5344CB8AC3E}">
        <p14:creationId xmlns:p14="http://schemas.microsoft.com/office/powerpoint/2010/main" xmlns="" val="73983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C79C7A-932A-C478-EDED-52A94AF2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Stříkačka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78F4B16-7C0B-CD78-F480-7B4CE95D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Legacy</a:t>
            </a:r>
            <a:r>
              <a:rPr lang="cs-CZ" dirty="0"/>
              <a:t> zboží - Nemá AIDC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FEA59DB-1930-864D-31AE-AF26B86C1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994" y="2076406"/>
            <a:ext cx="5449034" cy="15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05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548AB0-6B8F-85F6-37BB-1756FBBF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Legacy</a:t>
            </a:r>
            <a:r>
              <a:rPr lang="cs-CZ" dirty="0"/>
              <a:t> zboží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DB3A72-E93D-37E4-EE25-3836AB4D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 UDI</a:t>
            </a:r>
            <a:r>
              <a:rPr lang="cs-CZ"/>
              <a:t>, ale na </a:t>
            </a:r>
            <a:r>
              <a:rPr lang="cs-CZ" dirty="0"/>
              <a:t>každém kusu nemusí být AIDC</a:t>
            </a:r>
          </a:p>
          <a:p>
            <a:r>
              <a:rPr lang="cs-CZ" dirty="0"/>
              <a:t>Vyrobené před rozhodným datem </a:t>
            </a:r>
          </a:p>
          <a:p>
            <a:endParaRPr lang="cs-CZ" dirty="0"/>
          </a:p>
          <a:p>
            <a:r>
              <a:rPr lang="cs-CZ" dirty="0"/>
              <a:t>Záznam UDI z nejvyššího možného balení čtečkou</a:t>
            </a:r>
          </a:p>
        </p:txBody>
      </p:sp>
    </p:spTree>
    <p:extLst>
      <p:ext uri="{BB962C8B-B14F-4D97-AF65-F5344CB8AC3E}">
        <p14:creationId xmlns:p14="http://schemas.microsoft.com/office/powerpoint/2010/main" xmlns="" val="298679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75505F6-3BAE-2164-E8F6-B1035919FF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26"/>
            <a:ext cx="9144000" cy="51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183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xmlns="" id="{4C3D0FDD-8E6F-8B54-6D46-36BC5A9986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226" y="573527"/>
            <a:ext cx="5924144" cy="39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71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6531E-800A-661F-F16C-44AB92E0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Legacy zboží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32BAE1-94F1-26AD-8E75-332DEAF1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FONS </a:t>
            </a:r>
            <a:r>
              <a:rPr lang="cs-CZ" dirty="0" err="1"/>
              <a:t>Enterprise</a:t>
            </a:r>
            <a:r>
              <a:rPr lang="cs-CZ" dirty="0"/>
              <a:t> umožňuje vytvořit AIDC pro interní využití</a:t>
            </a:r>
          </a:p>
          <a:p>
            <a:pPr lvl="1"/>
            <a:r>
              <a:rPr lang="cs-CZ" dirty="0"/>
              <a:t>Umožňuje načítání čtečkou např. do dokumentace</a:t>
            </a:r>
          </a:p>
          <a:p>
            <a:pPr lvl="1"/>
            <a:r>
              <a:rPr lang="cs-CZ" dirty="0"/>
              <a:t>Zjednodušení práce klinických uživatelů</a:t>
            </a:r>
          </a:p>
          <a:p>
            <a:pPr lvl="1"/>
            <a:r>
              <a:rPr lang="cs-CZ" dirty="0"/>
              <a:t>Automatizace procesů</a:t>
            </a:r>
          </a:p>
          <a:p>
            <a:pPr lvl="2"/>
            <a:r>
              <a:rPr lang="cs-CZ" dirty="0"/>
              <a:t>Použití u pacienta – zápis do dokumentace – výdej z klinického skladu</a:t>
            </a:r>
          </a:p>
        </p:txBody>
      </p:sp>
    </p:spTree>
    <p:extLst>
      <p:ext uri="{BB962C8B-B14F-4D97-AF65-F5344CB8AC3E}">
        <p14:creationId xmlns:p14="http://schemas.microsoft.com/office/powerpoint/2010/main" xmlns="" val="3242690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048FB4-70AB-A49D-3668-D0597FAA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Legacy</a:t>
            </a:r>
            <a:r>
              <a:rPr lang="cs-CZ" dirty="0"/>
              <a:t> zboží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869E6A-D3AD-A279-4A4D-417CAA87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Využití IKS – skladové karty </a:t>
            </a:r>
            <a:r>
              <a:rPr lang="cs-CZ" dirty="0" err="1"/>
              <a:t>FONSu</a:t>
            </a:r>
            <a:endParaRPr lang="cs-CZ" dirty="0"/>
          </a:p>
          <a:p>
            <a:pPr lvl="1"/>
            <a:r>
              <a:rPr lang="cs-CZ" dirty="0"/>
              <a:t>Provázání s naimplementovanou Logistikou FONS </a:t>
            </a:r>
            <a:r>
              <a:rPr lang="cs-CZ" dirty="0" err="1"/>
              <a:t>Enterprise</a:t>
            </a:r>
            <a:endParaRPr lang="cs-CZ" dirty="0"/>
          </a:p>
          <a:p>
            <a:r>
              <a:rPr lang="cs-CZ" dirty="0"/>
              <a:t>Vytvoření „</a:t>
            </a:r>
            <a:r>
              <a:rPr lang="cs-CZ" dirty="0" err="1"/>
              <a:t>pseudoUDI</a:t>
            </a:r>
            <a:r>
              <a:rPr lang="cs-CZ" dirty="0"/>
              <a:t>“ v Centrálním skladu FE</a:t>
            </a:r>
          </a:p>
          <a:p>
            <a:pPr lvl="1"/>
            <a:r>
              <a:rPr lang="cs-CZ" dirty="0"/>
              <a:t>Tvorba identifikátoru v GS1 formátu</a:t>
            </a:r>
          </a:p>
          <a:p>
            <a:pPr lvl="1"/>
            <a:r>
              <a:rPr lang="cs-CZ" dirty="0"/>
              <a:t>Obsahuje data pro povinnou evidenci v KIS</a:t>
            </a:r>
          </a:p>
        </p:txBody>
      </p:sp>
    </p:spTree>
    <p:extLst>
      <p:ext uri="{BB962C8B-B14F-4D97-AF65-F5344CB8AC3E}">
        <p14:creationId xmlns:p14="http://schemas.microsoft.com/office/powerpoint/2010/main" xmlns="" val="206176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52D744-31E1-4241-B8FB-5F885F23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Legislativa - 	Zákon č. 375/2022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9699442-F2B7-494B-8C6A-7DB39F4C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Zákon o zdravotnických prostředcích a diagnostických zdravotnických prostředcích in vitro</a:t>
            </a:r>
          </a:p>
          <a:p>
            <a:r>
              <a:rPr lang="cs-CZ" dirty="0"/>
              <a:t>ČÁST SEDMÁ §39/4</a:t>
            </a:r>
          </a:p>
          <a:p>
            <a:r>
              <a:rPr lang="cs-CZ" i="1" dirty="0"/>
              <a:t>Poskytovatel zdravotních služeb je povinen </a:t>
            </a:r>
            <a:r>
              <a:rPr lang="cs-CZ" b="1" i="1" dirty="0"/>
              <a:t>uchovávat jedinečnou identifikaci prostředků</a:t>
            </a:r>
            <a:r>
              <a:rPr lang="cs-CZ" i="1" dirty="0"/>
              <a:t>, s výjimkou zdravotnických prostředků rizikové třídy I a diagnostických zdravotnických prostředků in vitro rizikové třídy A, </a:t>
            </a:r>
            <a:r>
              <a:rPr lang="cs-CZ" b="1" i="1" dirty="0"/>
              <a:t>které mu byly dodány</a:t>
            </a:r>
            <a:r>
              <a:rPr lang="cs-CZ" i="1" dirty="0"/>
              <a:t>. Tyto informace jsou poskytovatelé zdravotních služeb povinni na vyžádání předložit Ústavu.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54280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7F3CAF-1F8A-7056-773C-C3AE067F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Práce se sériovým číslem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033CFCE-56CB-82BD-D370-768DD223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Spárování sériového čísla se skladovou kartou zboží</a:t>
            </a:r>
          </a:p>
          <a:p>
            <a:r>
              <a:rPr lang="cs-CZ" dirty="0"/>
              <a:t>Každý kus má unikátní AIDC</a:t>
            </a:r>
          </a:p>
          <a:p>
            <a:r>
              <a:rPr lang="cs-CZ" dirty="0"/>
              <a:t>FONS </a:t>
            </a:r>
            <a:r>
              <a:rPr lang="cs-CZ" dirty="0" err="1"/>
              <a:t>Enterprise</a:t>
            </a:r>
            <a:r>
              <a:rPr lang="cs-CZ" dirty="0"/>
              <a:t> pak pracuje s konkrétním kusem – obdobně, jako s FMD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0148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4CBA5A-1A4D-D40B-D78D-9E25A53A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Praktický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14C140-CA54-0282-1EB0-3007E2F4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Zboží, které přijde do ZZ na centrální sklad se přijme do FE</a:t>
            </a:r>
          </a:p>
          <a:p>
            <a:r>
              <a:rPr lang="cs-CZ" dirty="0"/>
              <a:t>Využije se UDI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1756D90-299E-4FCD-3CB6-1FBF6E44AE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295" y="2034591"/>
            <a:ext cx="3635055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80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129381-2824-41BB-2DE3-DF2021B8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Praktický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5AA8CCC-858A-615F-D51D-D04F616B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o zboží se přenese do databáze FE</a:t>
            </a:r>
          </a:p>
          <a:p>
            <a:pPr lvl="1"/>
            <a:r>
              <a:rPr lang="cs-CZ" dirty="0"/>
              <a:t>Povinné položky pro evidenci – šarže, exspirace…</a:t>
            </a:r>
          </a:p>
          <a:p>
            <a:r>
              <a:rPr lang="cs-CZ" dirty="0"/>
              <a:t>UDI-PI se přes UDI-DI spáruje s číselníkovým záznamem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097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B42F94-2AF2-F86E-546B-0E87F88C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Praktický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26571D9-3168-C4F5-EA3F-713C63C3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Pracoviště (nad Klinickým skladem) použije elektronickou Žádanku</a:t>
            </a:r>
          </a:p>
          <a:p>
            <a:r>
              <a:rPr lang="cs-CZ" dirty="0"/>
              <a:t>Centrální sklad </a:t>
            </a:r>
            <a:r>
              <a:rPr lang="cs-CZ"/>
              <a:t>Žádanku vykryje</a:t>
            </a:r>
            <a:endParaRPr lang="cs-CZ" dirty="0"/>
          </a:p>
          <a:p>
            <a:r>
              <a:rPr lang="cs-CZ" dirty="0"/>
              <a:t>K přeskladnění na klinický sklad se využije UDI</a:t>
            </a:r>
          </a:p>
          <a:p>
            <a:r>
              <a:rPr lang="cs-CZ" dirty="0"/>
              <a:t>Klinický sklad má všechny informace o zboží</a:t>
            </a:r>
          </a:p>
        </p:txBody>
      </p:sp>
    </p:spTree>
    <p:extLst>
      <p:ext uri="{BB962C8B-B14F-4D97-AF65-F5344CB8AC3E}">
        <p14:creationId xmlns:p14="http://schemas.microsoft.com/office/powerpoint/2010/main" xmlns="" val="895615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9C1B41-67B5-5DA0-112A-BE448BEB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Praktický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13F43A-7D2D-3C62-9508-A8F9E0E0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použití u pacienta (např. při operaci) se zboží </a:t>
            </a:r>
            <a:r>
              <a:rPr lang="cs-CZ" dirty="0" err="1"/>
              <a:t>napípne</a:t>
            </a:r>
            <a:r>
              <a:rPr lang="cs-CZ" dirty="0"/>
              <a:t> – UDI</a:t>
            </a:r>
          </a:p>
          <a:p>
            <a:r>
              <a:rPr lang="cs-CZ" dirty="0"/>
              <a:t>Použité zboží </a:t>
            </a:r>
            <a:r>
              <a:rPr lang="cs-CZ" b="1" dirty="0"/>
              <a:t>se zaeviduje do dokumentace </a:t>
            </a:r>
            <a:r>
              <a:rPr lang="cs-CZ" dirty="0"/>
              <a:t>pacienta (§39/3 375/2022 Sb.)</a:t>
            </a:r>
          </a:p>
          <a:p>
            <a:r>
              <a:rPr lang="cs-CZ" dirty="0"/>
              <a:t>Při použitím se založí výdejka z Klinického skladu, která zboží automaticky vyskladní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5659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214382-ABFA-4CC5-DBE4-2AFAE713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HOTOVO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169751-3BAD-2D34-EFFD-C78EE612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Použité zboží zaevidované v dokumentaci pacienta</a:t>
            </a:r>
          </a:p>
          <a:p>
            <a:r>
              <a:rPr lang="cs-CZ" dirty="0"/>
              <a:t>Použité zboží vyskladněné ze skladu</a:t>
            </a:r>
          </a:p>
          <a:p>
            <a:r>
              <a:rPr lang="cs-CZ" dirty="0"/>
              <a:t>Použité zboží přenesené do výkazu</a:t>
            </a:r>
          </a:p>
          <a:p>
            <a:pPr marL="0" indent="0">
              <a:buNone/>
            </a:pPr>
            <a:r>
              <a:rPr lang="cs-CZ" dirty="0"/>
              <a:t>= naplněné legislativní povinnosti</a:t>
            </a:r>
          </a:p>
          <a:p>
            <a:pPr marL="0" indent="0">
              <a:buNone/>
            </a:pPr>
            <a:r>
              <a:rPr lang="cs-CZ" dirty="0"/>
              <a:t>= uzavřený koloběh zboží zdravotnickým zařízením</a:t>
            </a:r>
          </a:p>
        </p:txBody>
      </p:sp>
    </p:spTree>
    <p:extLst>
      <p:ext uri="{BB962C8B-B14F-4D97-AF65-F5344CB8AC3E}">
        <p14:creationId xmlns:p14="http://schemas.microsoft.com/office/powerpoint/2010/main" xmlns="" val="1644201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D26A5B-E480-BA4D-8C37-22A2BBCA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8681"/>
            <a:ext cx="7886700" cy="443069"/>
          </a:xfrm>
        </p:spPr>
        <p:txBody>
          <a:bodyPr>
            <a:normAutofit fontScale="90000"/>
          </a:bodyPr>
          <a:lstStyle/>
          <a:p>
            <a:r>
              <a:rPr lang="cs-CZ" dirty="0"/>
              <a:t>Neskladová evidence </a:t>
            </a:r>
            <a:r>
              <a:rPr lang="cs-CZ" dirty="0" err="1"/>
              <a:t>udi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237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6BC394-82B4-0CF3-47AD-4BBF815A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Neskladová evidence </a:t>
            </a:r>
            <a:r>
              <a:rPr lang="cs-CZ" dirty="0" err="1"/>
              <a:t>udi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B81242-A9FF-F87E-B294-5B24F051B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Nasnímání UDI dodaného zboží</a:t>
            </a:r>
          </a:p>
          <a:p>
            <a:pPr lvl="1"/>
            <a:r>
              <a:rPr lang="cs-CZ" dirty="0"/>
              <a:t>Do formuláře „bokem“</a:t>
            </a:r>
          </a:p>
          <a:p>
            <a:r>
              <a:rPr lang="cs-CZ" dirty="0"/>
              <a:t>Využití hierarchie balení</a:t>
            </a:r>
          </a:p>
          <a:p>
            <a:pPr lvl="1"/>
            <a:r>
              <a:rPr lang="cs-CZ" dirty="0"/>
              <a:t>Nutnost práce s číselníkem zboží</a:t>
            </a:r>
          </a:p>
          <a:p>
            <a:r>
              <a:rPr lang="cs-CZ" dirty="0"/>
              <a:t>Nevznikají skladové záznamy o zboží</a:t>
            </a:r>
          </a:p>
          <a:p>
            <a:pPr lvl="1"/>
            <a:r>
              <a:rPr lang="cs-CZ" dirty="0"/>
              <a:t>Nelze využít k řízení toku zboží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0528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C1E6B6-E7F9-C323-0E72-4AB5888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Neskladová evidence UDI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AD4578-58C1-1B0C-E5A8-147B2A15C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Vhodná tam, kde se nevede Centrální sklad ZM</a:t>
            </a:r>
          </a:p>
          <a:p>
            <a:r>
              <a:rPr lang="cs-CZ" dirty="0"/>
              <a:t>Kde se vyskladňuje do spotřeby</a:t>
            </a:r>
          </a:p>
          <a:p>
            <a:r>
              <a:rPr lang="cs-CZ" dirty="0"/>
              <a:t>Kde není centrální příjem zboží (lékárna)</a:t>
            </a:r>
          </a:p>
          <a:p>
            <a:endParaRPr lang="cs-CZ" dirty="0"/>
          </a:p>
          <a:p>
            <a:r>
              <a:rPr lang="cs-CZ" dirty="0"/>
              <a:t>Stačí k naplnění legislativy §39/4 375/2022 </a:t>
            </a:r>
            <a:r>
              <a:rPr lang="cs-CZ"/>
              <a:t>Sb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861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9860E1-FEA4-43CF-BECA-7FA64EB4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88640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4E3F43-978F-3152-5A84-690E76E1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3137"/>
            <a:ext cx="7886700" cy="443069"/>
          </a:xfrm>
        </p:spPr>
        <p:txBody>
          <a:bodyPr>
            <a:normAutofit fontScale="90000"/>
          </a:bodyPr>
          <a:lstStyle/>
          <a:p>
            <a:r>
              <a:rPr lang="cs-CZ" dirty="0"/>
              <a:t>Jednoznačný identifikátor 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4061BD3-86B8-4B81-3BF2-E55E0D66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8442"/>
            <a:ext cx="7886700" cy="295192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UDI – UDI-DI + UDI-PI </a:t>
            </a:r>
          </a:p>
          <a:p>
            <a:r>
              <a:rPr lang="cs-CZ" dirty="0"/>
              <a:t>Záznam v různých standardech </a:t>
            </a:r>
          </a:p>
          <a:p>
            <a:pPr lvl="1"/>
            <a:r>
              <a:rPr lang="cs-CZ" dirty="0"/>
              <a:t>GS1 AISBL</a:t>
            </a:r>
          </a:p>
          <a:p>
            <a:pPr lvl="1"/>
            <a:r>
              <a:rPr lang="cs-CZ" dirty="0"/>
              <a:t>HIBCC -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Business Communications </a:t>
            </a:r>
            <a:r>
              <a:rPr lang="cs-CZ" dirty="0" err="1"/>
              <a:t>Council</a:t>
            </a:r>
            <a:endParaRPr lang="cs-CZ" dirty="0"/>
          </a:p>
          <a:p>
            <a:pPr lvl="1"/>
            <a:r>
              <a:rPr lang="cs-CZ" sz="2400" dirty="0"/>
              <a:t>ICCBBA - </a:t>
            </a:r>
            <a:r>
              <a:rPr lang="cs-CZ" dirty="0"/>
              <a:t>International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Commonality</a:t>
            </a:r>
            <a:r>
              <a:rPr lang="cs-CZ" dirty="0"/>
              <a:t> in </a:t>
            </a:r>
            <a:r>
              <a:rPr lang="cs-CZ" dirty="0" err="1"/>
              <a:t>Blood</a:t>
            </a:r>
            <a:r>
              <a:rPr lang="cs-CZ" dirty="0"/>
              <a:t> Banking </a:t>
            </a:r>
            <a:r>
              <a:rPr lang="cs-CZ" sz="2400" dirty="0" err="1"/>
              <a:t>Automation</a:t>
            </a:r>
            <a:endParaRPr lang="cs-CZ" sz="2400" dirty="0"/>
          </a:p>
          <a:p>
            <a:pPr lvl="1"/>
            <a:r>
              <a:rPr lang="cs-CZ" dirty="0"/>
              <a:t>IFA - </a:t>
            </a:r>
            <a:r>
              <a:rPr lang="cs-CZ" dirty="0" err="1"/>
              <a:t>Informationsstelle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Arzneispezialitäten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717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D873EB8-C9BA-7AD6-24FC-F906B4186D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834" y="528600"/>
            <a:ext cx="7947498" cy="404346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96F62374-BB8A-9D95-6B6A-32871014806A}"/>
              </a:ext>
            </a:extLst>
          </p:cNvPr>
          <p:cNvSpPr txBox="1"/>
          <p:nvPr/>
        </p:nvSpPr>
        <p:spPr>
          <a:xfrm>
            <a:off x="4372583" y="2834397"/>
            <a:ext cx="4435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AIDC - </a:t>
            </a:r>
            <a:r>
              <a:rPr lang="en-US" sz="2800" dirty="0"/>
              <a:t>Automatic identification and data capture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05506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DADC37-48C1-34F8-4DBB-7520D5C1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evidování UDI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679E8F-D817-BE17-722F-E018A1D1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Skladové záznamy</a:t>
            </a:r>
          </a:p>
          <a:p>
            <a:pPr lvl="1"/>
            <a:r>
              <a:rPr lang="cs-CZ" dirty="0"/>
              <a:t>Vedení skladového hospodářství ZP</a:t>
            </a:r>
          </a:p>
          <a:p>
            <a:pPr lvl="1"/>
            <a:r>
              <a:rPr lang="cs-CZ" dirty="0"/>
              <a:t>Dokonalá kontrola nad tokem materiálu</a:t>
            </a:r>
          </a:p>
          <a:p>
            <a:r>
              <a:rPr lang="cs-CZ" dirty="0"/>
              <a:t>Neskladová evidence UDI dodaného zboží</a:t>
            </a:r>
          </a:p>
          <a:p>
            <a:pPr lvl="1"/>
            <a:r>
              <a:rPr lang="cs-CZ" dirty="0"/>
              <a:t>Naplnění legislativní povinnosti §39/4 375/2022Sb.</a:t>
            </a:r>
          </a:p>
        </p:txBody>
      </p:sp>
    </p:spTree>
    <p:extLst>
      <p:ext uri="{BB962C8B-B14F-4D97-AF65-F5344CB8AC3E}">
        <p14:creationId xmlns:p14="http://schemas.microsoft.com/office/powerpoint/2010/main" xmlns="" val="157832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B0D858-4893-8DB2-AF5E-57629DF0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1996"/>
            <a:ext cx="7886700" cy="443069"/>
          </a:xfrm>
        </p:spPr>
        <p:txBody>
          <a:bodyPr>
            <a:normAutofit fontScale="90000"/>
          </a:bodyPr>
          <a:lstStyle/>
          <a:p>
            <a:r>
              <a:rPr lang="cs-CZ" dirty="0"/>
              <a:t>Skladové </a:t>
            </a:r>
            <a:r>
              <a:rPr lang="cs-CZ" dirty="0" err="1" smtClean="0"/>
              <a:t>záZnamy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468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8C5342F-BB85-0146-A2C4-7A2A2FCED8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398" y="56127"/>
            <a:ext cx="9108304" cy="50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84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9EE7FA-3D11-94DC-1D98-6D9FC5D2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zaznamenání </a:t>
            </a:r>
            <a:r>
              <a:rPr lang="cs-CZ" dirty="0" err="1"/>
              <a:t>udi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63642C-AEC2-F386-BF2C-18D93F7E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Příjem z elektronického dodacího listu</a:t>
            </a:r>
          </a:p>
          <a:p>
            <a:r>
              <a:rPr lang="cs-CZ" dirty="0"/>
              <a:t>Načtení AIDC čtečkou</a:t>
            </a:r>
          </a:p>
          <a:p>
            <a:r>
              <a:rPr lang="cs-CZ" dirty="0"/>
              <a:t>Ruční zápis UDI k záznamu zboží</a:t>
            </a:r>
          </a:p>
          <a:p>
            <a:pPr marL="0" indent="0">
              <a:buNone/>
            </a:pPr>
            <a:r>
              <a:rPr lang="cs-CZ" dirty="0"/>
              <a:t>Evidence UDI-DI a UDI-PI</a:t>
            </a:r>
          </a:p>
          <a:p>
            <a:pPr marL="0" indent="0">
              <a:buNone/>
            </a:pPr>
            <a:r>
              <a:rPr lang="cs-CZ" dirty="0"/>
              <a:t>= naplnění legislativní povinnosti </a:t>
            </a:r>
            <a:r>
              <a:rPr lang="cs-CZ" b="1" dirty="0"/>
              <a:t>evidence dodaných UDI</a:t>
            </a:r>
          </a:p>
        </p:txBody>
      </p:sp>
    </p:spTree>
    <p:extLst>
      <p:ext uri="{BB962C8B-B14F-4D97-AF65-F5344CB8AC3E}">
        <p14:creationId xmlns:p14="http://schemas.microsoft.com/office/powerpoint/2010/main" xmlns="" val="2244334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6AF2553492D4B92D2A5F91034DAD3" ma:contentTypeVersion="21" ma:contentTypeDescription="Create a new document." ma:contentTypeScope="" ma:versionID="b3caf6680168aa7613af6f5abc5923cb">
  <xsd:schema xmlns:xsd="http://www.w3.org/2001/XMLSchema" xmlns:xs="http://www.w3.org/2001/XMLSchema" xmlns:p="http://schemas.microsoft.com/office/2006/metadata/properties" xmlns:ns2="c56b3198-e3b1-4ca6-9be0-9b3f67f3f79b" xmlns:ns3="6e532a00-7d98-4e83-a7da-ef6449648a77" targetNamespace="http://schemas.microsoft.com/office/2006/metadata/properties" ma:root="true" ma:fieldsID="b6fcdd302003c1d883c104f4179c0888" ns2:_="" ns3:_="">
    <xsd:import namespace="c56b3198-e3b1-4ca6-9be0-9b3f67f3f79b"/>
    <xsd:import namespace="6e532a00-7d98-4e83-a7da-ef6449648a77"/>
    <xsd:element name="properties">
      <xsd:complexType>
        <xsd:sequence>
          <xsd:element name="documentManagement">
            <xsd:complexType>
              <xsd:all>
                <xsd:element ref="ns2:Typ_dokumentu" minOccurs="0"/>
                <xsd:element ref="ns2:Garant_x0020_dokumentu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Metadata" minOccurs="0"/>
                <xsd:element ref="ns2:MediaServiceFastMetadata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b3198-e3b1-4ca6-9be0-9b3f67f3f79b" elementFormDefault="qualified">
    <xsd:import namespace="http://schemas.microsoft.com/office/2006/documentManagement/types"/>
    <xsd:import namespace="http://schemas.microsoft.com/office/infopath/2007/PartnerControls"/>
    <xsd:element name="Typ_dokumentu" ma:index="8" nillable="true" ma:displayName="Typ dokumentu" ma:format="RadioButtons" ma:internalName="Typ_dokumentu" ma:readOnly="false">
      <xsd:simpleType>
        <xsd:restriction base="dms:Choice">
          <xsd:enumeration value="Implementace"/>
          <xsd:enumeration value="Nabídka"/>
          <xsd:enumeration value="Popis produktu (obchodní)"/>
          <xsd:enumeration value="Prezentace"/>
          <xsd:enumeration value="Produktové listy"/>
          <xsd:enumeration value="Příručka"/>
          <xsd:enumeration value="Smlouva"/>
        </xsd:restriction>
      </xsd:simpleType>
    </xsd:element>
    <xsd:element name="Garant_x0020_dokumentu" ma:index="9" nillable="true" ma:displayName="Garant dokumentu" ma:list="UserInfo" ma:internalName="Garant_x0020_dokumentu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7258df10-6fd0-470b-be20-cede0069b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32a00-7d98-4e83-a7da-ef6449648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f8fb828-bf4b-4a7c-a4f2-c879214a198c}" ma:internalName="TaxCatchAll" ma:showField="CatchAllData" ma:web="6e532a00-7d98-4e83-a7da-ef6449648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 obsahu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_dokumentu xmlns="c56b3198-e3b1-4ca6-9be0-9b3f67f3f79b" xsi:nil="true"/>
    <Garant_x0020_dokumentu xmlns="c56b3198-e3b1-4ca6-9be0-9b3f67f3f79b">
      <UserInfo>
        <DisplayName/>
        <AccountId xsi:nil="true"/>
        <AccountType/>
      </UserInfo>
    </Garant_x0020_dokumentu>
    <TaxCatchAll xmlns="6e532a00-7d98-4e83-a7da-ef6449648a77" xsi:nil="true"/>
    <lcf76f155ced4ddcb4097134ff3c332f xmlns="c56b3198-e3b1-4ca6-9be0-9b3f67f3f79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E4E5F-093F-43DE-9C71-3C02ACD7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b3198-e3b1-4ca6-9be0-9b3f67f3f79b"/>
    <ds:schemaRef ds:uri="6e532a00-7d98-4e83-a7da-ef6449648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0E2B6-C476-492A-8577-C6DDEE8E12AB}">
  <ds:schemaRefs>
    <ds:schemaRef ds:uri="c56b3198-e3b1-4ca6-9be0-9b3f67f3f79b"/>
    <ds:schemaRef ds:uri="c7b8ae42-3ab8-457a-aa77-33b32edcec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6e532a00-7d98-4e83-a7da-ef6449648a77"/>
  </ds:schemaRefs>
</ds:datastoreItem>
</file>

<file path=customXml/itemProps3.xml><?xml version="1.0" encoding="utf-8"?>
<ds:datastoreItem xmlns:ds="http://schemas.openxmlformats.org/officeDocument/2006/customXml" ds:itemID="{D10D1D33-82CD-4D27-8E18-B440DF4B9B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4095</TotalTime>
  <Words>603</Words>
  <Application>Microsoft Office PowerPoint</Application>
  <PresentationFormat>Předvádění na obrazovce (16:9)</PresentationFormat>
  <Paragraphs>110</Paragraphs>
  <Slides>39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Motiv Office</vt:lpstr>
      <vt:lpstr>Vlastní návrh</vt:lpstr>
      <vt:lpstr>Snímek 1</vt:lpstr>
      <vt:lpstr>evidence udi v nis fONS ENTERPRISE</vt:lpstr>
      <vt:lpstr>Legislativa -  Zákon č. 375/2022 Sb.</vt:lpstr>
      <vt:lpstr>Jednoznačný identifikátor ZP</vt:lpstr>
      <vt:lpstr>Snímek 5</vt:lpstr>
      <vt:lpstr>Možnosti evidování UDI</vt:lpstr>
      <vt:lpstr>Skladové záZnamy</vt:lpstr>
      <vt:lpstr>Snímek 8</vt:lpstr>
      <vt:lpstr>Možnosti zaznamenání udi</vt:lpstr>
      <vt:lpstr>Možnosti zaznamenání udi</vt:lpstr>
      <vt:lpstr>Možnosti zaznamenání udi</vt:lpstr>
      <vt:lpstr>Snímek 12</vt:lpstr>
      <vt:lpstr>Snímek 13</vt:lpstr>
      <vt:lpstr>Snímek 14</vt:lpstr>
      <vt:lpstr>Snímek 15</vt:lpstr>
      <vt:lpstr>Snímek 16</vt:lpstr>
      <vt:lpstr>Snímek 17</vt:lpstr>
      <vt:lpstr>Možnosti zaznamenání udi</vt:lpstr>
      <vt:lpstr>Snímek 19</vt:lpstr>
      <vt:lpstr>Krabice o 240 ks (4x60)</vt:lpstr>
      <vt:lpstr>Snímek 21</vt:lpstr>
      <vt:lpstr>Krabička o 60 ks</vt:lpstr>
      <vt:lpstr>Snímek 23</vt:lpstr>
      <vt:lpstr>Stříkačka</vt:lpstr>
      <vt:lpstr>Legacy zboží</vt:lpstr>
      <vt:lpstr>Snímek 26</vt:lpstr>
      <vt:lpstr>Snímek 27</vt:lpstr>
      <vt:lpstr>Legacy zboží</vt:lpstr>
      <vt:lpstr>Legacy zboží</vt:lpstr>
      <vt:lpstr>Práce se sériovým číslem</vt:lpstr>
      <vt:lpstr>Praktický postup</vt:lpstr>
      <vt:lpstr>Praktický postup</vt:lpstr>
      <vt:lpstr>Praktický postup</vt:lpstr>
      <vt:lpstr>Praktický postup</vt:lpstr>
      <vt:lpstr>HOTOVO</vt:lpstr>
      <vt:lpstr>Neskladová evidence udi</vt:lpstr>
      <vt:lpstr>Neskladová evidence udi</vt:lpstr>
      <vt:lpstr>Neskladová evidence UDI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prezentace_vzorova_OMSA_03</dc:title>
  <dc:creator>vyuka</dc:creator>
  <cp:lastModifiedBy>krausova</cp:lastModifiedBy>
  <cp:revision>112</cp:revision>
  <dcterms:created xsi:type="dcterms:W3CDTF">2015-09-04T11:20:36Z</dcterms:created>
  <dcterms:modified xsi:type="dcterms:W3CDTF">2023-05-22T11:27:41Z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0x0101001966AF2553492D4B92D2A5F91034DAD3</vt:lpwstr>
  </property>
</Properties>
</file>