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</p:sldMasterIdLst>
  <p:notesMasterIdLst>
    <p:notesMasterId r:id="rId29"/>
  </p:notesMasterIdLst>
  <p:sldIdLst>
    <p:sldId id="256" r:id="rId6"/>
    <p:sldId id="304" r:id="rId7"/>
    <p:sldId id="764" r:id="rId8"/>
    <p:sldId id="862" r:id="rId9"/>
    <p:sldId id="889" r:id="rId10"/>
    <p:sldId id="880" r:id="rId11"/>
    <p:sldId id="885" r:id="rId12"/>
    <p:sldId id="883" r:id="rId13"/>
    <p:sldId id="886" r:id="rId14"/>
    <p:sldId id="890" r:id="rId15"/>
    <p:sldId id="881" r:id="rId16"/>
    <p:sldId id="882" r:id="rId17"/>
    <p:sldId id="876" r:id="rId18"/>
    <p:sldId id="891" r:id="rId19"/>
    <p:sldId id="869" r:id="rId20"/>
    <p:sldId id="874" r:id="rId21"/>
    <p:sldId id="871" r:id="rId22"/>
    <p:sldId id="888" r:id="rId23"/>
    <p:sldId id="860" r:id="rId24"/>
    <p:sldId id="857" r:id="rId25"/>
    <p:sldId id="865" r:id="rId26"/>
    <p:sldId id="855" r:id="rId27"/>
    <p:sldId id="81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uka" initials="v" lastIdx="2" clrIdx="0"/>
  <p:cmAuthor id="2" name="Bičišťová Petra" initials="B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F9"/>
    <a:srgbClr val="0079FF"/>
    <a:srgbClr val="52B9EB"/>
    <a:srgbClr val="85AF1F"/>
    <a:srgbClr val="0070BD"/>
    <a:srgbClr val="F7941F"/>
    <a:srgbClr val="595959"/>
    <a:srgbClr val="00A89E"/>
    <a:srgbClr val="D41459"/>
    <a:srgbClr val="66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EDA3E-885A-4032-81CC-A0DC5D1D00A9}" v="9" dt="2023-05-22T07:53:04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89245" autoAdjust="0"/>
  </p:normalViewPr>
  <p:slideViewPr>
    <p:cSldViewPr snapToGrid="0">
      <p:cViewPr varScale="1">
        <p:scale>
          <a:sx n="56" d="100"/>
          <a:sy n="56" d="100"/>
        </p:scale>
        <p:origin x="14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čišťová Petra" userId="b30606f5-15a5-4715-825e-7f7d55c4e7b8" providerId="ADAL" clId="{650EDA3E-885A-4032-81CC-A0DC5D1D00A9}"/>
    <pc:docChg chg="custSel addSld delSld modSld">
      <pc:chgData name="Bičišťová Petra" userId="b30606f5-15a5-4715-825e-7f7d55c4e7b8" providerId="ADAL" clId="{650EDA3E-885A-4032-81CC-A0DC5D1D00A9}" dt="2023-05-22T08:04:16.262" v="89" actId="20577"/>
      <pc:docMkLst>
        <pc:docMk/>
      </pc:docMkLst>
      <pc:sldChg chg="modSp mod">
        <pc:chgData name="Bičišťová Petra" userId="b30606f5-15a5-4715-825e-7f7d55c4e7b8" providerId="ADAL" clId="{650EDA3E-885A-4032-81CC-A0DC5D1D00A9}" dt="2023-05-22T08:04:16.262" v="89" actId="20577"/>
        <pc:sldMkLst>
          <pc:docMk/>
          <pc:sldMk cId="3192709918" sldId="860"/>
        </pc:sldMkLst>
        <pc:spChg chg="mod">
          <ac:chgData name="Bičišťová Petra" userId="b30606f5-15a5-4715-825e-7f7d55c4e7b8" providerId="ADAL" clId="{650EDA3E-885A-4032-81CC-A0DC5D1D00A9}" dt="2023-05-22T08:04:16.262" v="89" actId="20577"/>
          <ac:spMkLst>
            <pc:docMk/>
            <pc:sldMk cId="3192709918" sldId="860"/>
            <ac:spMk id="3" creationId="{00000000-0000-0000-0000-000000000000}"/>
          </ac:spMkLst>
        </pc:spChg>
      </pc:sldChg>
      <pc:sldChg chg="del">
        <pc:chgData name="Bičišťová Petra" userId="b30606f5-15a5-4715-825e-7f7d55c4e7b8" providerId="ADAL" clId="{650EDA3E-885A-4032-81CC-A0DC5D1D00A9}" dt="2023-05-22T08:03:05.498" v="71" actId="47"/>
        <pc:sldMkLst>
          <pc:docMk/>
          <pc:sldMk cId="2195096112" sldId="887"/>
        </pc:sldMkLst>
      </pc:sldChg>
      <pc:sldChg chg="addSp modSp mod">
        <pc:chgData name="Bičišťová Petra" userId="b30606f5-15a5-4715-825e-7f7d55c4e7b8" providerId="ADAL" clId="{650EDA3E-885A-4032-81CC-A0DC5D1D00A9}" dt="2023-05-22T07:53:04.139" v="70" actId="14100"/>
        <pc:sldMkLst>
          <pc:docMk/>
          <pc:sldMk cId="3234370079" sldId="888"/>
        </pc:sldMkLst>
        <pc:spChg chg="mod">
          <ac:chgData name="Bičišťová Petra" userId="b30606f5-15a5-4715-825e-7f7d55c4e7b8" providerId="ADAL" clId="{650EDA3E-885A-4032-81CC-A0DC5D1D00A9}" dt="2023-05-22T07:52:51.693" v="68" actId="1076"/>
          <ac:spMkLst>
            <pc:docMk/>
            <pc:sldMk cId="3234370079" sldId="888"/>
            <ac:spMk id="3" creationId="{00000000-0000-0000-0000-000000000000}"/>
          </ac:spMkLst>
        </pc:spChg>
        <pc:picChg chg="add mod">
          <ac:chgData name="Bičišťová Petra" userId="b30606f5-15a5-4715-825e-7f7d55c4e7b8" providerId="ADAL" clId="{650EDA3E-885A-4032-81CC-A0DC5D1D00A9}" dt="2023-05-22T07:53:04.139" v="70" actId="14100"/>
          <ac:picMkLst>
            <pc:docMk/>
            <pc:sldMk cId="3234370079" sldId="888"/>
            <ac:picMk id="2050" creationId="{404BAE2E-B000-338A-D178-ACF6165D95DE}"/>
          </ac:picMkLst>
        </pc:picChg>
      </pc:sldChg>
      <pc:sldChg chg="modSp mod">
        <pc:chgData name="Bičišťová Petra" userId="b30606f5-15a5-4715-825e-7f7d55c4e7b8" providerId="ADAL" clId="{650EDA3E-885A-4032-81CC-A0DC5D1D00A9}" dt="2023-05-22T07:47:25.847" v="58" actId="6549"/>
        <pc:sldMkLst>
          <pc:docMk/>
          <pc:sldMk cId="3883955463" sldId="890"/>
        </pc:sldMkLst>
        <pc:spChg chg="mod">
          <ac:chgData name="Bičišťová Petra" userId="b30606f5-15a5-4715-825e-7f7d55c4e7b8" providerId="ADAL" clId="{650EDA3E-885A-4032-81CC-A0DC5D1D00A9}" dt="2023-05-22T07:47:25.847" v="58" actId="6549"/>
          <ac:spMkLst>
            <pc:docMk/>
            <pc:sldMk cId="3883955463" sldId="890"/>
            <ac:spMk id="3" creationId="{00000000-0000-0000-0000-000000000000}"/>
          </ac:spMkLst>
        </pc:spChg>
      </pc:sldChg>
      <pc:sldChg chg="addSp delSp modSp add mod">
        <pc:chgData name="Bičišťová Petra" userId="b30606f5-15a5-4715-825e-7f7d55c4e7b8" providerId="ADAL" clId="{650EDA3E-885A-4032-81CC-A0DC5D1D00A9}" dt="2023-05-22T07:51:11.509" v="63" actId="1076"/>
        <pc:sldMkLst>
          <pc:docMk/>
          <pc:sldMk cId="4110482214" sldId="891"/>
        </pc:sldMkLst>
        <pc:picChg chg="del">
          <ac:chgData name="Bičišťová Petra" userId="b30606f5-15a5-4715-825e-7f7d55c4e7b8" providerId="ADAL" clId="{650EDA3E-885A-4032-81CC-A0DC5D1D00A9}" dt="2023-05-22T07:50:55.669" v="60" actId="478"/>
          <ac:picMkLst>
            <pc:docMk/>
            <pc:sldMk cId="4110482214" sldId="891"/>
            <ac:picMk id="4" creationId="{B5801FF1-4797-5735-EBF0-138B5BB10B53}"/>
          </ac:picMkLst>
        </pc:picChg>
        <pc:picChg chg="add mod">
          <ac:chgData name="Bičišťová Petra" userId="b30606f5-15a5-4715-825e-7f7d55c4e7b8" providerId="ADAL" clId="{650EDA3E-885A-4032-81CC-A0DC5D1D00A9}" dt="2023-05-22T07:51:11.509" v="63" actId="1076"/>
          <ac:picMkLst>
            <pc:docMk/>
            <pc:sldMk cId="4110482214" sldId="891"/>
            <ac:picMk id="1026" creationId="{2F9B39B2-F6C7-D244-76B0-90D5992175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24D7A-7C36-448D-99BC-7961624EA303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F1FA-306A-4289-AB60-3BB2390BB8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0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2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9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8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5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9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produkty F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565914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ENTERPR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6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AKO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8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FLEX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5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INTEGRE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8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OPENLI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8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REPO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27584"/>
            <a:ext cx="7886700" cy="3935894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baseline="0"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11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dpis + 2 textove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16435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4358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55663" indent="-455613" eaLnBrk="1" hangingPunct="1">
              <a:lnSpc>
                <a:spcPct val="93000"/>
              </a:lnSpc>
              <a:buSzPct val="156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2pPr>
            <a:lvl3pPr marL="1257300" indent="-455613" eaLnBrk="1" hangingPunct="1">
              <a:lnSpc>
                <a:spcPct val="93000"/>
              </a:lnSpc>
              <a:buSzPct val="167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3pPr>
          </a:lstStyle>
          <a:p>
            <a:pPr lvl="0"/>
            <a:endParaRPr lang="cs-CZ" sz="2800" b="0" i="1" dirty="0"/>
          </a:p>
        </p:txBody>
      </p:sp>
    </p:spTree>
    <p:extLst>
      <p:ext uri="{BB962C8B-B14F-4D97-AF65-F5344CB8AC3E}">
        <p14:creationId xmlns:p14="http://schemas.microsoft.com/office/powerpoint/2010/main" val="5016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nadpis + 2 textove sloupce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54157"/>
            <a:ext cx="7886700" cy="736532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</p:spTree>
    <p:extLst>
      <p:ext uri="{BB962C8B-B14F-4D97-AF65-F5344CB8AC3E}">
        <p14:creationId xmlns:p14="http://schemas.microsoft.com/office/powerpoint/2010/main" val="3566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2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16 b, normální, zarovnání doleva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54157"/>
            <a:ext cx="7886700" cy="736532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8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 prezenta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8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 ALL F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4850295"/>
            <a:ext cx="9144000" cy="647494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5565914"/>
            <a:ext cx="9144000" cy="420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val="5821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921565"/>
            <a:ext cx="78867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4531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3" r:id="rId8"/>
    <p:sldLayoutId id="2147483752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79FF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31774" marR="0" indent="-4572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2"/>
        </a:buBlip>
        <a:tabLst/>
        <a:defRPr sz="280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3087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921565"/>
            <a:ext cx="78867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246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79FF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31774" marR="0" indent="-4572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0"/>
        </a:buBlip>
        <a:tabLst/>
        <a:defRPr sz="280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3087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3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413" y="1099930"/>
            <a:ext cx="8172449" cy="84317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Klinické řešení ve FONS Akord a FONS </a:t>
            </a:r>
            <a:r>
              <a:rPr lang="cs-CZ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Enterprise</a:t>
            </a:r>
            <a:endParaRPr lang="cs-CZ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56058"/>
            <a:ext cx="8172450" cy="397147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naše zákazníky jsme do FONS Akord i FONS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vytvořili čistě klinický modul, který ZZ umožní do dokumentace pacienta zaevidovat použitý ZP.</a:t>
            </a:r>
          </a:p>
          <a:p>
            <a:pPr marL="0" indent="0" algn="l">
              <a:buNone/>
            </a:pP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Nezávisle na logistice, bez nutnosti mít číselník matriálů, kde u každého kódu existuje GTIN.</a:t>
            </a:r>
          </a:p>
          <a:p>
            <a:pPr marL="0" indent="0" algn="l">
              <a:buNone/>
            </a:pPr>
            <a:endParaRPr lang="cs-CZ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Ve FONS Akord i FONS </a:t>
            </a:r>
            <a:r>
              <a:rPr lang="cs-CZ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modul už existuje.</a:t>
            </a:r>
          </a:p>
          <a:p>
            <a:pPr marL="0" indent="0" algn="l">
              <a:buNone/>
            </a:pPr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evidence UDI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 načtení UDI kódu se používá primárně klávesnicová čtečka. V případě, že z nějakého důvodu nelze UDI kód „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napípnout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čtečkou, lze položku zapsat ručně.</a:t>
            </a:r>
          </a:p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Budeme podporovat načítání UDI kódů ZP ve všech  formátech (v ČR nejrozšířenější je GS1).</a:t>
            </a:r>
          </a:p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je nutné zaevidovat ZP, který není označen UDI kódem (byl vyroben před datem, od kterého jsou výrobci povinni označovat zdravotnické prostředky UDI kódy), lze načíst 2D kód v podobě EAN.</a:t>
            </a:r>
          </a:p>
          <a:p>
            <a:pPr algn="l"/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evidence UDI materiálu</a:t>
            </a:r>
            <a:br>
              <a:rPr lang="cs-CZ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Evidované ZP v dokumentaci pacienta lze </a:t>
            </a: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přenášet do další dokumentace, pokud to je třeba.</a:t>
            </a:r>
          </a:p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Díky tomu, že jsou ve ZD pacienta všechny informace o použitém ZP zadány strukturovaně, lze v záznamech přes všechny pacienty filtrovat, vyhledávat – použitý UDI kód, SUKL kód, šarži apod.</a:t>
            </a:r>
          </a:p>
          <a:p>
            <a:pPr algn="l"/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Lze tak zpětně dohledat např. pacienty, u kterých byla použita daná šarže ZP.</a:t>
            </a:r>
          </a:p>
          <a:p>
            <a:pPr marL="0" indent="0" algn="l">
              <a:buNone/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7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evidence UDI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B5801FF1-4797-5735-EBF0-138B5BB10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6" y="1796371"/>
            <a:ext cx="8257847" cy="4167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2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evidence UDI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2F9B39B2-F6C7-D244-76B0-90D59921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" y="1945958"/>
            <a:ext cx="7820704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8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1546"/>
            <a:ext cx="7886700" cy="709619"/>
          </a:xfrm>
        </p:spPr>
        <p:txBody>
          <a:bodyPr>
            <a:noAutofit/>
          </a:bodyPr>
          <a:lstStyle/>
          <a:p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konkrétní řešení – FONS Akord</a:t>
            </a:r>
            <a:endParaRPr lang="cs-CZ" sz="2000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FFC6798-20A0-45D8-C610-D5A82F412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" y="1653733"/>
            <a:ext cx="8747510" cy="4402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0F8FC734-42A6-3A21-DC31-7327BF7A8EB5}"/>
              </a:ext>
            </a:extLst>
          </p:cNvPr>
          <p:cNvSpPr/>
          <p:nvPr/>
        </p:nvSpPr>
        <p:spPr>
          <a:xfrm>
            <a:off x="127460" y="5900270"/>
            <a:ext cx="2477175" cy="806795"/>
          </a:xfrm>
          <a:prstGeom prst="wedgeRectCallout">
            <a:avLst>
              <a:gd name="adj1" fmla="val -20800"/>
              <a:gd name="adj2" fmla="val -716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evidenci ZP do dokumentace pacienta slouží formulář </a:t>
            </a:r>
            <a:r>
              <a:rPr 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kódů.</a:t>
            </a: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BD219E71-DBCF-E350-DB48-4CA845EF68B2}"/>
              </a:ext>
            </a:extLst>
          </p:cNvPr>
          <p:cNvSpPr/>
          <p:nvPr/>
        </p:nvSpPr>
        <p:spPr>
          <a:xfrm>
            <a:off x="6335920" y="5842534"/>
            <a:ext cx="1061244" cy="864531"/>
          </a:xfrm>
          <a:prstGeom prst="wedgeRectCallout">
            <a:avLst>
              <a:gd name="adj1" fmla="val -21577"/>
              <a:gd name="adj2" fmla="val -704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Filtry, vyhledávání</a:t>
            </a:r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0FFE7EE5-026B-FD4A-5F51-55295F240C31}"/>
              </a:ext>
            </a:extLst>
          </p:cNvPr>
          <p:cNvSpPr/>
          <p:nvPr/>
        </p:nvSpPr>
        <p:spPr>
          <a:xfrm>
            <a:off x="7397164" y="1915427"/>
            <a:ext cx="1619376" cy="2088682"/>
          </a:xfrm>
          <a:prstGeom prst="wedgeRectCallout">
            <a:avLst>
              <a:gd name="adj1" fmla="val -66156"/>
              <a:gd name="adj2" fmla="val 1865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 opakovaném použití stejných ZP u pacienta je možné vybrat ZP z horní části formuláře a přenést je do sporní „aktuální“ části formuláře a pak jen „</a:t>
            </a:r>
            <a:r>
              <a:rPr lang="cs-CZ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napípnout</a:t>
            </a:r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aktuálně použitý UDI kód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D085B6D1-4292-4120-2AD6-94589AD6F540}"/>
              </a:ext>
            </a:extLst>
          </p:cNvPr>
          <p:cNvSpPr/>
          <p:nvPr/>
        </p:nvSpPr>
        <p:spPr>
          <a:xfrm>
            <a:off x="3333412" y="5842534"/>
            <a:ext cx="2477175" cy="864531"/>
          </a:xfrm>
          <a:prstGeom prst="wedgeRectCallout">
            <a:avLst>
              <a:gd name="adj1" fmla="val -22354"/>
              <a:gd name="adj2" fmla="val -704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Nahoře: všechny použité UDI kódy k pacientovi. </a:t>
            </a:r>
          </a:p>
          <a:p>
            <a:pPr algn="l"/>
            <a:r>
              <a:rPr lang="cs-CZ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Dole: nové ZP a jejich UDI kódy k aktuálnímu dni. </a:t>
            </a:r>
          </a:p>
        </p:txBody>
      </p:sp>
    </p:spTree>
    <p:extLst>
      <p:ext uri="{BB962C8B-B14F-4D97-AF65-F5344CB8AC3E}">
        <p14:creationId xmlns:p14="http://schemas.microsoft.com/office/powerpoint/2010/main" val="340715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Abychom optimalizovali práci uživatele, který UDI kódy materiálů bude evidovat, svázali jsme tuto agendu s reálnými procesy, při kterých se s materiály pracuje.</a:t>
            </a:r>
          </a:p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případě, že je v 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operační vložce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zadán nějaký ZP a je potřeba k němu zadat UDI kód, lze přímo z OP protokolu otevřít formulář Evidence UDI kódů, přenést do něj vybrané ZP a „</a:t>
            </a:r>
            <a:r>
              <a:rPr lang="cs-CZ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dopípnout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k nim UDI kódy. </a:t>
            </a:r>
          </a:p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Obdobná provázanost je i z formuláře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Doklad pro zdravotní pojišťovny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A9A9BC-F3CA-9263-0E76-1FC937C8F314}"/>
              </a:ext>
            </a:extLst>
          </p:cNvPr>
          <p:cNvSpPr txBox="1">
            <a:spLocks/>
          </p:cNvSpPr>
          <p:nvPr/>
        </p:nvSpPr>
        <p:spPr>
          <a:xfrm>
            <a:off x="628650" y="1099930"/>
            <a:ext cx="7886700" cy="6999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konkrétní řešení – FONS Akord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924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40169"/>
            <a:ext cx="7886700" cy="719124"/>
          </a:xfrm>
        </p:spPr>
        <p:txBody>
          <a:bodyPr>
            <a:noAutofit/>
          </a:bodyPr>
          <a:lstStyle/>
          <a:p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konkrétní řešení – FONS Akord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3B62C1-9A9D-A419-0615-119A15F8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7" y="1628315"/>
            <a:ext cx="6297655" cy="42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A40217-694B-41EA-C298-2C883F641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42" y="4504714"/>
            <a:ext cx="6731000" cy="245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00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77440"/>
            <a:ext cx="7886700" cy="358603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 UDI kódů materiálu lze přidat do jakékoli klinické události pacienta. Takže může být součástí všech dokumentací, kde se s materiálem pracuje.</a:t>
            </a:r>
          </a:p>
          <a:p>
            <a:pPr algn="l"/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A9A9BC-F3CA-9263-0E76-1FC937C8F314}"/>
              </a:ext>
            </a:extLst>
          </p:cNvPr>
          <p:cNvSpPr txBox="1">
            <a:spLocks/>
          </p:cNvSpPr>
          <p:nvPr/>
        </p:nvSpPr>
        <p:spPr>
          <a:xfrm>
            <a:off x="628650" y="1099929"/>
            <a:ext cx="7886700" cy="6903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konkrétní řešení – FONS </a:t>
            </a:r>
            <a:r>
              <a:rPr lang="cs-CZ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endParaRPr lang="cs-CZ" sz="2000" dirty="0"/>
          </a:p>
        </p:txBody>
      </p:sp>
      <p:pic>
        <p:nvPicPr>
          <p:cNvPr id="2050" name="Picture 2" descr="Obsah obrázku text, Písmo, číslo, řada/pruh&#10;&#10;Popis byl vytvořen automaticky">
            <a:extLst>
              <a:ext uri="{FF2B5EF4-FFF2-40B4-BE49-F238E27FC236}">
                <a16:creationId xmlns:a16="http://schemas.microsoft.com/office/drawing/2014/main" id="{404BAE2E-B000-338A-D178-ACF6165D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3581400"/>
            <a:ext cx="8266670" cy="16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7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Evidence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se provádí z číselníku přístrojů, který lze při implementaci naplnit ručně nebo importovat z externího zdroje.</a:t>
            </a:r>
          </a:p>
          <a:p>
            <a:pPr marL="0" indent="0" algn="just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Lze zajistit průběžnou synchronizaci číselníku.</a:t>
            </a:r>
          </a:p>
          <a:p>
            <a:pPr marL="0" indent="0" algn="just">
              <a:buNone/>
            </a:pPr>
            <a:endParaRPr lang="cs-CZ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několik možností, jak přístroje evidovat: </a:t>
            </a:r>
          </a:p>
          <a:p>
            <a:pPr lvl="1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přímo ve formuláři výběrem z číselníku</a:t>
            </a:r>
          </a:p>
          <a:p>
            <a:pPr lvl="1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přečtením čárového </a:t>
            </a:r>
            <a:r>
              <a:rPr lang="cs-CZ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kódu přístroje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pomocí mobilní aplikace, která umožní evidenci v terénu přečtením čárového kódu pacienta a přístroje.</a:t>
            </a:r>
          </a:p>
          <a:p>
            <a:pPr algn="l"/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0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0" y="4850295"/>
            <a:ext cx="9144000" cy="10369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Klinické procesy</a:t>
            </a:r>
            <a:br>
              <a:rPr lang="cs-CZ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legislativy související se zdravotnickými prostředky (ZP) </a:t>
            </a:r>
            <a:endParaRPr lang="cs-CZ" sz="2200" b="1" dirty="0">
              <a:solidFill>
                <a:srgbClr val="0070C0"/>
              </a:solidFill>
              <a:effectLst/>
              <a:latin typeface="Signika" panose="020100030206000000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5954221"/>
            <a:ext cx="9144000" cy="4207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2200" b="1" cap="all" dirty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rPr>
              <a:t>Petra </a:t>
            </a:r>
            <a:r>
              <a:rPr lang="cs-CZ" sz="2200" b="1" cap="all" dirty="0" err="1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rPr>
              <a:t>bičišťová</a:t>
            </a:r>
            <a:endParaRPr lang="cs-CZ" sz="2200" b="1" cap="all" dirty="0">
              <a:solidFill>
                <a:srgbClr val="0079FF"/>
              </a:solidFill>
              <a:latin typeface="Signika" panose="0201000302060000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005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Evidence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Práce uživatele s mobilní aplikací probíhá takto: 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Uživatel </a:t>
            </a:r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pracuje s tabletem, na kterém je spuštěna aplikace pro evidenci přístrojů. 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přihlášení zvolí příslušnou agendu – evidence přístrojů.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Identifikuje pacienta (přečtením jednoznačného čárového kódu na jeho náramku)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Zaeviduje použité přístroje (přečtením čárových kódů přístrojů).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Takto zaevidované přístroje se automaticky zařadí do evidence v KIS. 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6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614570"/>
          </a:xfrm>
        </p:spPr>
        <p:txBody>
          <a:bodyPr>
            <a:normAutofit/>
          </a:bodyPr>
          <a:lstStyle/>
          <a:p>
            <a:r>
              <a:rPr lang="cs-CZ" sz="2800" dirty="0"/>
              <a:t>Evidence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KIS se použití přístroje do pacientovy dokumentace eviduje včetně přesné doby používání na pacienta.</a:t>
            </a:r>
          </a:p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 přístroji lze evidovat název, kód, výrobní, evidenční číslo apod. Důležitou součástí evidence je i údaj o době připojení přístroje na pacienta.</a:t>
            </a:r>
          </a:p>
          <a:p>
            <a:pPr marL="0" indent="0" algn="l">
              <a:buNone/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Evidence přístrojů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Všechny informace o použitém přístroji jsou zadávány strukturovaně, takže lze zpětně dohledávat a filtrovat v </a:t>
            </a:r>
            <a:r>
              <a:rPr lang="cs-CZ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zadaných datech.</a:t>
            </a:r>
          </a:p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Lze zobrazit přístroje pro daného pacienta, resp. pro všechny pacienty stanice.</a:t>
            </a:r>
          </a:p>
          <a:p>
            <a:pPr algn="l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Lze filtrovat dle data, období, zobrazovat odpojené, resp. pouze připojené přístroje. </a:t>
            </a:r>
          </a:p>
          <a:p>
            <a:pPr algn="l"/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9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8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Související Legislativa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klinických systémech připravujeme moduly na podporu legislativy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kterou zdravotnickým zařízením ukládá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Rady (EU) č. 2017/745 (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MDR) i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nový český zákon 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č. 375/2022 Sb., o zdravotnických prostředcích a diagnostických zdravotnických prostředcích in vitro (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cs-CZ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Právní úprava těchto oblastí v MDR a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rozdílná. Vnitrostátní legislativa je přísnější, neboť ukládá povinnost (§39 odst. 3) evidovat ve zdravotnické dokumentaci pacienta ZP třídy </a:t>
            </a:r>
            <a:r>
              <a:rPr lang="cs-C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III (MDR pouze III).</a:t>
            </a:r>
          </a:p>
        </p:txBody>
      </p:sp>
    </p:spTree>
    <p:extLst>
      <p:ext uri="{BB962C8B-B14F-4D97-AF65-F5344CB8AC3E}">
        <p14:creationId xmlns:p14="http://schemas.microsoft.com/office/powerpoint/2010/main" val="3966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v klinických systémech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>
                <a:effectLst/>
                <a:ea typeface="Times New Roman" panose="02020603050405020304" pitchFamily="18" charset="0"/>
              </a:rPr>
              <a:t>Celé řešení se skládá z několika navzájem propojených modulů a funkcí, které zajistí naplnění výše uvedené legislativy a má přesah do dalších agend klinického i logistického systému.</a:t>
            </a:r>
          </a:p>
          <a:p>
            <a:pPr algn="l"/>
            <a:r>
              <a:rPr lang="cs-CZ" sz="2000" dirty="0">
                <a:effectLst/>
                <a:ea typeface="Times New Roman" panose="02020603050405020304" pitchFamily="18" charset="0"/>
              </a:rPr>
              <a:t> Podpora legislativy ZP zahrnuje dva základní okruhy: </a:t>
            </a:r>
          </a:p>
          <a:p>
            <a:pPr lvl="1"/>
            <a:r>
              <a:rPr lang="cs-CZ" sz="2000" dirty="0">
                <a:effectLst/>
                <a:ea typeface="Times New Roman" panose="02020603050405020304" pitchFamily="18" charset="0"/>
              </a:rPr>
              <a:t>možnost do pacientské dokumentace evidovat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jednoznačnou identifikace ZP (UDI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=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Unique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Device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Identification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) nepřístrojového typu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(zdravotnického materiálu)</a:t>
            </a:r>
          </a:p>
          <a:p>
            <a:pPr lvl="1"/>
            <a:r>
              <a:rPr lang="cs-CZ" sz="2000" dirty="0">
                <a:effectLst/>
                <a:ea typeface="Times New Roman" panose="02020603050405020304" pitchFamily="18" charset="0"/>
              </a:rPr>
              <a:t>Možnost do zdravotnické dokumentace evidovat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 zdravotnické prostředky přístrojového typu, které byly použity při léčbě pacienta </a:t>
            </a: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8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zákazníky, kteří mají implementovány i logistické procesy zároveň dochází k uzavření materiálového řetězce od dodavatele až ke konkrétnímu pacientovi. </a:t>
            </a:r>
          </a:p>
          <a:p>
            <a:pPr algn="l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Zaevidováním materiálu do klinické dokumentace pacienta dochází k jeho automatickému vyskladnění z klinického skladu.</a:t>
            </a:r>
          </a:p>
          <a:p>
            <a:pPr marL="0" indent="0" algn="l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E33BC9E-D3EA-5118-36C1-F5718B4E4FE7}"/>
              </a:ext>
            </a:extLst>
          </p:cNvPr>
          <p:cNvSpPr txBox="1">
            <a:spLocks/>
          </p:cNvSpPr>
          <p:nvPr/>
        </p:nvSpPr>
        <p:spPr>
          <a:xfrm>
            <a:off x="628650" y="1099930"/>
            <a:ext cx="7886700" cy="500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 do ZD pacienta</a:t>
            </a:r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4AE6705-DC0A-EF61-E665-099DFBFCB7A7}"/>
              </a:ext>
            </a:extLst>
          </p:cNvPr>
          <p:cNvGrpSpPr/>
          <p:nvPr/>
        </p:nvGrpSpPr>
        <p:grpSpPr>
          <a:xfrm>
            <a:off x="628650" y="0"/>
            <a:ext cx="8192643" cy="6706536"/>
            <a:chOff x="628650" y="151464"/>
            <a:chExt cx="8192643" cy="6706536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DB710241-9D55-1298-0C39-80427EE47A47}"/>
                </a:ext>
              </a:extLst>
            </p:cNvPr>
            <p:cNvGrpSpPr/>
            <p:nvPr/>
          </p:nvGrpSpPr>
          <p:grpSpPr>
            <a:xfrm>
              <a:off x="628650" y="151464"/>
              <a:ext cx="8192643" cy="6706536"/>
              <a:chOff x="628650" y="289092"/>
              <a:chExt cx="8192643" cy="6706536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DF09A1B1-3A13-17F9-7660-3BD96026A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650" y="289092"/>
                <a:ext cx="8192643" cy="6706536"/>
              </a:xfrm>
              <a:prstGeom prst="rect">
                <a:avLst/>
              </a:prstGeom>
            </p:spPr>
          </p:pic>
          <p:grpSp>
            <p:nvGrpSpPr>
              <p:cNvPr id="6" name="Skupina 5">
                <a:extLst>
                  <a:ext uri="{FF2B5EF4-FFF2-40B4-BE49-F238E27FC236}">
                    <a16:creationId xmlns:a16="http://schemas.microsoft.com/office/drawing/2014/main" id="{5E999ADA-0429-187D-81AF-B5FDF2BD489F}"/>
                  </a:ext>
                </a:extLst>
              </p:cNvPr>
              <p:cNvGrpSpPr/>
              <p:nvPr/>
            </p:nvGrpSpPr>
            <p:grpSpPr>
              <a:xfrm>
                <a:off x="4267200" y="1428144"/>
                <a:ext cx="1148080" cy="3936336"/>
                <a:chOff x="4267200" y="1428144"/>
                <a:chExt cx="1148080" cy="3936336"/>
              </a:xfrm>
            </p:grpSpPr>
            <p:sp>
              <p:nvSpPr>
                <p:cNvPr id="2" name="Obdélník 1">
                  <a:extLst>
                    <a:ext uri="{FF2B5EF4-FFF2-40B4-BE49-F238E27FC236}">
                      <a16:creationId xmlns:a16="http://schemas.microsoft.com/office/drawing/2014/main" id="{8A7FD360-EC58-F2C4-5620-09334FCD4842}"/>
                    </a:ext>
                  </a:extLst>
                </p:cNvPr>
                <p:cNvSpPr/>
                <p:nvPr/>
              </p:nvSpPr>
              <p:spPr>
                <a:xfrm>
                  <a:off x="4267200" y="1428144"/>
                  <a:ext cx="1148080" cy="599440"/>
                </a:xfrm>
                <a:prstGeom prst="rect">
                  <a:avLst/>
                </a:prstGeom>
                <a:solidFill>
                  <a:srgbClr val="52B9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/>
                    <a:t>Evidence přístrojů</a:t>
                  </a:r>
                </a:p>
              </p:txBody>
            </p:sp>
            <p:sp>
              <p:nvSpPr>
                <p:cNvPr id="5" name="Obdélník 4">
                  <a:extLst>
                    <a:ext uri="{FF2B5EF4-FFF2-40B4-BE49-F238E27FC236}">
                      <a16:creationId xmlns:a16="http://schemas.microsoft.com/office/drawing/2014/main" id="{D8F307F9-345B-ED87-7CD6-873C1B7C5751}"/>
                    </a:ext>
                  </a:extLst>
                </p:cNvPr>
                <p:cNvSpPr/>
                <p:nvPr/>
              </p:nvSpPr>
              <p:spPr>
                <a:xfrm>
                  <a:off x="4267200" y="4765040"/>
                  <a:ext cx="1148080" cy="599440"/>
                </a:xfrm>
                <a:prstGeom prst="rect">
                  <a:avLst/>
                </a:prstGeom>
                <a:solidFill>
                  <a:srgbClr val="52B9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/>
                    <a:t>Evidence UDI materiálů</a:t>
                  </a:r>
                </a:p>
              </p:txBody>
            </p:sp>
          </p:grp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7E0E59C5-AAC4-185F-F4C9-65CF69CB152F}"/>
                </a:ext>
              </a:extLst>
            </p:cNvPr>
            <p:cNvSpPr txBox="1"/>
            <p:nvPr/>
          </p:nvSpPr>
          <p:spPr>
            <a:xfrm>
              <a:off x="3120390" y="4120643"/>
              <a:ext cx="960120" cy="738664"/>
            </a:xfrm>
            <a:prstGeom prst="rect">
              <a:avLst/>
            </a:prstGeom>
            <a:solidFill>
              <a:srgbClr val="D1ECF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/>
                <a:t>Číselník zboží s GTIN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30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0199"/>
            <a:ext cx="8035290" cy="4527331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bude v klinice k dispozici číselník zboží (materiálů), kde bude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každé položky i GTIN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bude evidence UDI kódu ZP do ZD pacienta velmi jednoduchá: </a:t>
            </a:r>
          </a:p>
          <a:p>
            <a:pPr marL="0" indent="0" algn="l">
              <a:buNone/>
            </a:pP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živatel načte čtečkou UDI použitého ZP</a:t>
            </a:r>
          </a:p>
          <a:p>
            <a:pPr lvl="1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načtení UDI kódu se do tabulky použitých ZP ve ZD  pacienta automaticky doplní všechny informace, které jsou v UDI kódu obsaženy (šarže, GTIN, datum výroby …).</a:t>
            </a:r>
          </a:p>
          <a:p>
            <a:pPr lvl="1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 číselníku se dle GTIN vyhledá konkrétní ZP a zapíše do tabulky použitých ZP pacienta</a:t>
            </a:r>
          </a:p>
          <a:p>
            <a:pPr marL="115887" lvl="1" indent="0">
              <a:buNone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 je (jedním klikem) použitý ZP evidován do ZD pacienta.</a:t>
            </a:r>
          </a:p>
          <a:p>
            <a:pPr marL="0" indent="0" algn="l">
              <a:buNone/>
            </a:pP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3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Arial" panose="020B0604020202020204" pitchFamily="34" charset="0"/>
                <a:cs typeface="Times New Roman" panose="02020603050405020304" pitchFamily="18" charset="0"/>
              </a:rPr>
              <a:t>evidence UDI materiálu</a:t>
            </a: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0199"/>
            <a:ext cx="7886700" cy="452733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s-CZ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Jak získat takový číselník? Tedy číselník, kde u identifikace zboží je </a:t>
            </a:r>
            <a:r>
              <a:rPr lang="cs-CZ" sz="2600">
                <a:ea typeface="Times New Roman" panose="02020603050405020304" pitchFamily="18" charset="0"/>
                <a:cs typeface="Times New Roman" panose="02020603050405020304" pitchFamily="18" charset="0"/>
              </a:rPr>
              <a:t>i GTIN (UDI-DI)?</a:t>
            </a:r>
            <a:endParaRPr lang="cs-CZ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Spolu se zbožím dodá číselník dodavatel (zatím to takto neprobíhá)</a:t>
            </a:r>
          </a:p>
          <a:p>
            <a:pPr lvl="1"/>
            <a:r>
              <a:rPr lang="cs-CZ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 číselníku zboží se načte při vstupu do ZZ na centrálním skladu (připravujeme ve FONS </a:t>
            </a:r>
            <a:r>
              <a:rPr lang="cs-CZ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cs-CZ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Správce číselníku manuálně doplní GTIN u všech položek číselníku (pracné, není reálné)</a:t>
            </a:r>
          </a:p>
          <a:p>
            <a:pPr marL="0" indent="0" algn="l">
              <a:buNone/>
            </a:pP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27584"/>
            <a:ext cx="7886700" cy="40988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ZZ bude </a:t>
            </a:r>
            <a:r>
              <a:rPr lang="cs-CZ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pracovat s FONS </a:t>
            </a:r>
            <a:r>
              <a:rPr lang="cs-CZ" sz="3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 na centrálním skladu, kde se do číselníku zboží načte i GTIN</a:t>
            </a:r>
          </a:p>
          <a:p>
            <a:pPr algn="l"/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Bude mít implementovány klinické příruční sklady materiálů (takže bude mít k dispozici číselník zboží s GTIN u každé položky)</a:t>
            </a:r>
          </a:p>
          <a:p>
            <a:pPr algn="l"/>
            <a:r>
              <a:rPr lang="cs-CZ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Pak při evidenci použitého ZP do dokumentace pacienta stačí čtečkou načíst UDI kód a zbytek se dotáhne automaticky</a:t>
            </a:r>
          </a:p>
          <a:p>
            <a:pPr marL="0" indent="0" algn="ctr">
              <a:buNone/>
            </a:pPr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</a:p>
          <a:p>
            <a:pPr algn="l"/>
            <a:r>
              <a:rPr lang="cs-CZ"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Dochází k uzavření materiálového řetězce od dodavatele až ke konkrétnímu pacientovi. </a:t>
            </a:r>
          </a:p>
          <a:p>
            <a:pPr algn="l"/>
            <a:r>
              <a:rPr lang="cs-CZ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Zaevidováním materiálu do klinické dokumentace pacienta dochází k jeho automatickému vyskladnění z klinického skladu.</a:t>
            </a:r>
          </a:p>
          <a:p>
            <a:pPr marL="0" indent="0" algn="l">
              <a:buNone/>
            </a:pPr>
            <a:endParaRPr lang="cs-CZ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E33BC9E-D3EA-5118-36C1-F5718B4E4FE7}"/>
              </a:ext>
            </a:extLst>
          </p:cNvPr>
          <p:cNvSpPr txBox="1">
            <a:spLocks/>
          </p:cNvSpPr>
          <p:nvPr/>
        </p:nvSpPr>
        <p:spPr>
          <a:xfrm>
            <a:off x="628650" y="1099930"/>
            <a:ext cx="7886700" cy="500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Uzavřený materiálový řetězec</a:t>
            </a:r>
          </a:p>
        </p:txBody>
      </p:sp>
    </p:spTree>
    <p:extLst>
      <p:ext uri="{BB962C8B-B14F-4D97-AF65-F5344CB8AC3E}">
        <p14:creationId xmlns:p14="http://schemas.microsoft.com/office/powerpoint/2010/main" val="377120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materiálu</a:t>
            </a: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0199"/>
            <a:ext cx="8172450" cy="45273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v klinice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dispozici číselník zboží (materiálů), kde je u každé položky i GTIN</a:t>
            </a: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2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toto je reálná situace ve většině ZZ</a:t>
            </a:r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l">
              <a:buNone/>
            </a:pPr>
            <a:endParaRPr lang="cs-CZ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živatel načte čtečkou UDI použitého ZP</a:t>
            </a:r>
          </a:p>
          <a:p>
            <a:pPr lvl="1"/>
            <a:r>
              <a:rPr lang="cs-C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načtení UDI kódu se do tabulky použitých ZP ve ZD  pacienta automaticky doplní všechny informace, které jsou v UDI kódu obsaženy (šarže, GTIN, datum výroby …).</a:t>
            </a:r>
          </a:p>
          <a:p>
            <a:pPr lvl="1"/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uživatel bude muset ručně zadat o jaký ZP se jedná (vyhledáním SUKL kódu z číselníku nebo textovým zadáním)</a:t>
            </a:r>
          </a:p>
          <a:p>
            <a:pPr marL="0" indent="0" algn="l">
              <a:buNone/>
            </a:pP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85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ni snimky - produkty FONS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A57647542D4A8061BF8381F6FD3D" ma:contentTypeVersion="8" ma:contentTypeDescription="Create a new document." ma:contentTypeScope="" ma:versionID="02312781b0ad6cb4ab1b7acb6a1d3d2a">
  <xsd:schema xmlns:xsd="http://www.w3.org/2001/XMLSchema" xmlns:xs="http://www.w3.org/2001/XMLSchema" xmlns:p="http://schemas.microsoft.com/office/2006/metadata/properties" xmlns:ns1="http://schemas.microsoft.com/sharepoint/v3" xmlns:ns3="c7b8ae42-3ab8-457a-aa77-33b32edcec5c" targetNamespace="http://schemas.microsoft.com/office/2006/metadata/properties" ma:root="true" ma:fieldsID="98f5b706398086d79f3232175cf25a8e" ns1:_="" ns3:_="">
    <xsd:import namespace="http://schemas.microsoft.com/sharepoint/v3"/>
    <xsd:import namespace="c7b8ae42-3ab8-457a-aa77-33b32edcec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Úsek_x0020_-_x0020_zkratka" minOccurs="0"/>
                <xsd:element ref="ns3:Úsek_x0020_-_x0020_název" minOccurs="0"/>
                <xsd:element ref="ns3:Třída_x0020_informací" minOccurs="0"/>
                <xsd:element ref="ns3:Vnitřní_x0020_předp._x0020_zkratk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8ae42-3ab8-457a-aa77-33b32edcec5c" elementFormDefault="qualified">
    <xsd:import namespace="http://schemas.microsoft.com/office/2006/documentManagement/types"/>
    <xsd:import namespace="http://schemas.microsoft.com/office/infopath/2007/PartnerControls"/>
    <xsd:element name="Úsek_x0020_-_x0020_zkratka" ma:index="12" nillable="true" ma:displayName="Garant" ma:list="d1da3e5d-8ea2-4313-a547-1531c4507e44" ma:internalName="_x00da_sek_x0020__x002d__x0020_zkratka" ma:readOnly="false" ma:showField="_x00da_sek_x0020__x002d__x0020_z" ma:web="c7b8ae42-3ab8-457a-aa77-33b32edcec5c">
      <xsd:simpleType>
        <xsd:restriction base="dms:Lookup"/>
      </xsd:simpleType>
    </xsd:element>
    <xsd:element name="Úsek_x0020_-_x0020_název" ma:index="13" nillable="true" ma:displayName="Platné pro" ma:list="d1da3e5d-8ea2-4313-a547-1531c4507e44" ma:internalName="_x00da_sek_x0020__x002d__x0020_n_x00e1_zev" ma:readOnly="false" ma:showField="_x00da_sek_x0020__x002d__x0020_z" ma:web="c7b8ae42-3ab8-457a-aa77-33b32edce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řída_x0020_informací" ma:index="14" nillable="true" ma:displayName="Třída informací" ma:list="cfbd15c8-ee78-407f-a3cc-2cc55c6a2013" ma:internalName="T_x0159__x00ed_da_x0020_informac_x00ed_" ma:readOnly="false" ma:showField="Title" ma:web="c7b8ae42-3ab8-457a-aa77-33b32edcec5c">
      <xsd:simpleType>
        <xsd:restriction base="dms:Lookup"/>
      </xsd:simpleType>
    </xsd:element>
    <xsd:element name="Vnitřní_x0020_předp._x0020_zkratka" ma:index="17" nillable="true" ma:displayName="Typ dokumentu" ma:list="bd9d8dcb-7d16-4f58-bbf9-bcb90d8080b6" ma:internalName="Vnit_x0159_n_x00ed__x0020_p_x0159_edp_x002e__x0020_zkratka" ma:readOnly="false" ma:showField="zkratka" ma:web="c7b8ae42-3ab8-457a-aa77-33b32edcec5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řída_x0020_informací xmlns="c7b8ae42-3ab8-457a-aa77-33b32edcec5c">3</Třída_x0020_informací>
    <Úsek_x0020_-_x0020_zkratka xmlns="c7b8ae42-3ab8-457a-aa77-33b32edcec5c">8</Úsek_x0020_-_x0020_zkratka>
    <Vnitřní_x0020_předp._x0020_zkratka xmlns="c7b8ae42-3ab8-457a-aa77-33b32edcec5c">5</Vnitřní_x0020_předp._x0020_zkratka>
    <PublishingStartDate xmlns="http://schemas.microsoft.com/sharepoint/v3" xsi:nil="true"/>
    <PublishingExpirationDate xmlns="http://schemas.microsoft.com/sharepoint/v3" xsi:nil="true"/>
    <Úsek_x0020_-_x0020_název xmlns="c7b8ae42-3ab8-457a-aa77-33b32edcec5c">
      <Value>12</Value>
      <Value>10</Value>
      <Value>8</Value>
      <Value>13</Value>
      <Value>11</Value>
      <Value>7</Value>
      <Value>16</Value>
      <Value>9</Value>
    </Úsek_x0020_-_x0020_název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95655-0FF0-42FA-9AD6-D3E910BAD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b8ae42-3ab8-457a-aa77-33b32edce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6003C-1A0B-425A-983C-B576FED03A5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c7b8ae42-3ab8-457a-aa77-33b32edcec5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A7D22B-8748-463D-A901-93D1966C36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10752</TotalTime>
  <Words>1253</Words>
  <Application>Microsoft Office PowerPoint</Application>
  <PresentationFormat>Předvádění na obrazovce (4:3)</PresentationFormat>
  <Paragraphs>107</Paragraphs>
  <Slides>23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Signika</vt:lpstr>
      <vt:lpstr>Times New Roman</vt:lpstr>
      <vt:lpstr>Motiv Office</vt:lpstr>
      <vt:lpstr>uvodni snimky - produkty FONS</vt:lpstr>
      <vt:lpstr>Prezentace aplikace PowerPoint</vt:lpstr>
      <vt:lpstr>Klinické procesy podpora legislativy související se zdravotnickými prostředky (ZP) </vt:lpstr>
      <vt:lpstr>Související Legislativa </vt:lpstr>
      <vt:lpstr>Řešení v klinických systémech</vt:lpstr>
      <vt:lpstr>Prezentace aplikace PowerPoint</vt:lpstr>
      <vt:lpstr>evidence UDI materiálu </vt:lpstr>
      <vt:lpstr>evidence UDI materiálu  </vt:lpstr>
      <vt:lpstr>Prezentace aplikace PowerPoint</vt:lpstr>
      <vt:lpstr>evidence UDI materiálu  </vt:lpstr>
      <vt:lpstr>Klinické řešení ve FONS Akord a FONS Enterprise</vt:lpstr>
      <vt:lpstr>evidence UDI materiálu</vt:lpstr>
      <vt:lpstr>evidence UDI materiálu </vt:lpstr>
      <vt:lpstr>evidence UDI materiálu</vt:lpstr>
      <vt:lpstr>evidence UDI materiálu</vt:lpstr>
      <vt:lpstr>evidence UDI materiálu konkrétní řešení – FONS Akord</vt:lpstr>
      <vt:lpstr>Prezentace aplikace PowerPoint</vt:lpstr>
      <vt:lpstr>evidence UDI materiálu konkrétní řešení – FONS Akord</vt:lpstr>
      <vt:lpstr>Prezentace aplikace PowerPoint</vt:lpstr>
      <vt:lpstr>Evidence přístrojů</vt:lpstr>
      <vt:lpstr>Evidence přístrojů</vt:lpstr>
      <vt:lpstr>Evidence přístrojů</vt:lpstr>
      <vt:lpstr>Evidence přístrojů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vyuka</dc:creator>
  <cp:lastModifiedBy>Bičišťová Petra</cp:lastModifiedBy>
  <cp:revision>421</cp:revision>
  <dcterms:created xsi:type="dcterms:W3CDTF">2015-09-04T11:20:36Z</dcterms:created>
  <dcterms:modified xsi:type="dcterms:W3CDTF">2023-05-22T08:04:16Z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0x010100A788A57647542D4A8061BF8381F6FD3D</vt:lpwstr>
  </property>
</Properties>
</file>